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1" r:id="rId4"/>
  </p:sldMasterIdLst>
  <p:notesMasterIdLst>
    <p:notesMasterId r:id="rId146"/>
  </p:notesMasterIdLst>
  <p:handoutMasterIdLst>
    <p:handoutMasterId r:id="rId147"/>
  </p:handoutMasterIdLst>
  <p:sldIdLst>
    <p:sldId id="256" r:id="rId5"/>
    <p:sldId id="266" r:id="rId6"/>
    <p:sldId id="268" r:id="rId7"/>
    <p:sldId id="267" r:id="rId8"/>
    <p:sldId id="269" r:id="rId9"/>
    <p:sldId id="270" r:id="rId10"/>
    <p:sldId id="274" r:id="rId11"/>
    <p:sldId id="275" r:id="rId12"/>
    <p:sldId id="271" r:id="rId13"/>
    <p:sldId id="257" r:id="rId14"/>
    <p:sldId id="265" r:id="rId15"/>
    <p:sldId id="272" r:id="rId16"/>
    <p:sldId id="273" r:id="rId17"/>
    <p:sldId id="279" r:id="rId18"/>
    <p:sldId id="259" r:id="rId19"/>
    <p:sldId id="260" r:id="rId20"/>
    <p:sldId id="276" r:id="rId21"/>
    <p:sldId id="261" r:id="rId22"/>
    <p:sldId id="262" r:id="rId23"/>
    <p:sldId id="263" r:id="rId24"/>
    <p:sldId id="264" r:id="rId25"/>
    <p:sldId id="277" r:id="rId26"/>
    <p:sldId id="282" r:id="rId27"/>
    <p:sldId id="278" r:id="rId28"/>
    <p:sldId id="283" r:id="rId29"/>
    <p:sldId id="284" r:id="rId30"/>
    <p:sldId id="285" r:id="rId31"/>
    <p:sldId id="316" r:id="rId32"/>
    <p:sldId id="286" r:id="rId33"/>
    <p:sldId id="287" r:id="rId34"/>
    <p:sldId id="288" r:id="rId35"/>
    <p:sldId id="290" r:id="rId36"/>
    <p:sldId id="291" r:id="rId37"/>
    <p:sldId id="293" r:id="rId38"/>
    <p:sldId id="292" r:id="rId39"/>
    <p:sldId id="294" r:id="rId40"/>
    <p:sldId id="295" r:id="rId41"/>
    <p:sldId id="304" r:id="rId42"/>
    <p:sldId id="305" r:id="rId43"/>
    <p:sldId id="306" r:id="rId44"/>
    <p:sldId id="308" r:id="rId45"/>
    <p:sldId id="309" r:id="rId46"/>
    <p:sldId id="310" r:id="rId47"/>
    <p:sldId id="311" r:id="rId48"/>
    <p:sldId id="312" r:id="rId49"/>
    <p:sldId id="313" r:id="rId50"/>
    <p:sldId id="321" r:id="rId51"/>
    <p:sldId id="315" r:id="rId52"/>
    <p:sldId id="319" r:id="rId53"/>
    <p:sldId id="320" r:id="rId54"/>
    <p:sldId id="317" r:id="rId55"/>
    <p:sldId id="318" r:id="rId56"/>
    <p:sldId id="344" r:id="rId57"/>
    <p:sldId id="345" r:id="rId58"/>
    <p:sldId id="346" r:id="rId59"/>
    <p:sldId id="314" r:id="rId60"/>
    <p:sldId id="337" r:id="rId61"/>
    <p:sldId id="338" r:id="rId62"/>
    <p:sldId id="339" r:id="rId63"/>
    <p:sldId id="340" r:id="rId64"/>
    <p:sldId id="341" r:id="rId65"/>
    <p:sldId id="301" r:id="rId66"/>
    <p:sldId id="325" r:id="rId67"/>
    <p:sldId id="331" r:id="rId68"/>
    <p:sldId id="330" r:id="rId69"/>
    <p:sldId id="328" r:id="rId70"/>
    <p:sldId id="324" r:id="rId71"/>
    <p:sldId id="332" r:id="rId72"/>
    <p:sldId id="327" r:id="rId73"/>
    <p:sldId id="329" r:id="rId74"/>
    <p:sldId id="343" r:id="rId75"/>
    <p:sldId id="334" r:id="rId76"/>
    <p:sldId id="342" r:id="rId77"/>
    <p:sldId id="347" r:id="rId78"/>
    <p:sldId id="348" r:id="rId79"/>
    <p:sldId id="349" r:id="rId80"/>
    <p:sldId id="350" r:id="rId81"/>
    <p:sldId id="351" r:id="rId82"/>
    <p:sldId id="352" r:id="rId83"/>
    <p:sldId id="354" r:id="rId84"/>
    <p:sldId id="353" r:id="rId85"/>
    <p:sldId id="362" r:id="rId86"/>
    <p:sldId id="363" r:id="rId87"/>
    <p:sldId id="364" r:id="rId88"/>
    <p:sldId id="365" r:id="rId89"/>
    <p:sldId id="356" r:id="rId90"/>
    <p:sldId id="379" r:id="rId91"/>
    <p:sldId id="355" r:id="rId92"/>
    <p:sldId id="358" r:id="rId93"/>
    <p:sldId id="359" r:id="rId94"/>
    <p:sldId id="360" r:id="rId95"/>
    <p:sldId id="361" r:id="rId96"/>
    <p:sldId id="366" r:id="rId97"/>
    <p:sldId id="372" r:id="rId98"/>
    <p:sldId id="367" r:id="rId99"/>
    <p:sldId id="370" r:id="rId100"/>
    <p:sldId id="369" r:id="rId101"/>
    <p:sldId id="368" r:id="rId102"/>
    <p:sldId id="371" r:id="rId103"/>
    <p:sldId id="374" r:id="rId104"/>
    <p:sldId id="373" r:id="rId105"/>
    <p:sldId id="375" r:id="rId106"/>
    <p:sldId id="393" r:id="rId107"/>
    <p:sldId id="394" r:id="rId108"/>
    <p:sldId id="397" r:id="rId109"/>
    <p:sldId id="378" r:id="rId110"/>
    <p:sldId id="376" r:id="rId111"/>
    <p:sldId id="377" r:id="rId112"/>
    <p:sldId id="381" r:id="rId113"/>
    <p:sldId id="357" r:id="rId114"/>
    <p:sldId id="296" r:id="rId115"/>
    <p:sldId id="297" r:id="rId116"/>
    <p:sldId id="382" r:id="rId117"/>
    <p:sldId id="383" r:id="rId118"/>
    <p:sldId id="299" r:id="rId119"/>
    <p:sldId id="300" r:id="rId120"/>
    <p:sldId id="302" r:id="rId121"/>
    <p:sldId id="392" r:id="rId122"/>
    <p:sldId id="303" r:id="rId123"/>
    <p:sldId id="385" r:id="rId124"/>
    <p:sldId id="389" r:id="rId125"/>
    <p:sldId id="391" r:id="rId126"/>
    <p:sldId id="390" r:id="rId127"/>
    <p:sldId id="400" r:id="rId128"/>
    <p:sldId id="401" r:id="rId129"/>
    <p:sldId id="402" r:id="rId130"/>
    <p:sldId id="407" r:id="rId131"/>
    <p:sldId id="388" r:id="rId132"/>
    <p:sldId id="411" r:id="rId133"/>
    <p:sldId id="412" r:id="rId134"/>
    <p:sldId id="398" r:id="rId135"/>
    <p:sldId id="409" r:id="rId136"/>
    <p:sldId id="410" r:id="rId137"/>
    <p:sldId id="399" r:id="rId138"/>
    <p:sldId id="403" r:id="rId139"/>
    <p:sldId id="404" r:id="rId140"/>
    <p:sldId id="406" r:id="rId141"/>
    <p:sldId id="408" r:id="rId142"/>
    <p:sldId id="298" r:id="rId143"/>
    <p:sldId id="280" r:id="rId144"/>
    <p:sldId id="281" r:id="rId145"/>
  </p:sldIdLst>
  <p:sldSz cx="9144000" cy="6858000" type="screen4x3"/>
  <p:notesSz cx="6997700" cy="9283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66"/>
    <a:srgbClr val="FFCC00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Orta Stil 2 - Vurgu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F1AB2-1976-4502-BF36-3FF5EA218861}" styleName="Orta Stil 4 - Vurgu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Açık Stil 1 - Vurgu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Açık Stil 3 - Vurgu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Açık Stil 2 - Vurgu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DA37D80-6434-44D0-A028-1B22A696006F}" styleName="Açık Stil 3 - Vurgu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2" autoAdjust="0"/>
    <p:restoredTop sz="94600" autoAdjust="0"/>
  </p:normalViewPr>
  <p:slideViewPr>
    <p:cSldViewPr>
      <p:cViewPr varScale="1">
        <p:scale>
          <a:sx n="96" d="100"/>
          <a:sy n="96" d="100"/>
        </p:scale>
        <p:origin x="76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3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63" Type="http://schemas.openxmlformats.org/officeDocument/2006/relationships/slide" Target="slides/slide59.xml"/><Relationship Id="rId84" Type="http://schemas.openxmlformats.org/officeDocument/2006/relationships/slide" Target="slides/slide80.xml"/><Relationship Id="rId138" Type="http://schemas.openxmlformats.org/officeDocument/2006/relationships/slide" Target="slides/slide134.xml"/><Relationship Id="rId107" Type="http://schemas.openxmlformats.org/officeDocument/2006/relationships/slide" Target="slides/slide103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53" Type="http://schemas.openxmlformats.org/officeDocument/2006/relationships/slide" Target="slides/slide49.xml"/><Relationship Id="rId74" Type="http://schemas.openxmlformats.org/officeDocument/2006/relationships/slide" Target="slides/slide70.xml"/><Relationship Id="rId128" Type="http://schemas.openxmlformats.org/officeDocument/2006/relationships/slide" Target="slides/slide124.xml"/><Relationship Id="rId149" Type="http://schemas.openxmlformats.org/officeDocument/2006/relationships/viewProps" Target="viewProps.xml"/><Relationship Id="rId5" Type="http://schemas.openxmlformats.org/officeDocument/2006/relationships/slide" Target="slides/slide1.xml"/><Relationship Id="rId95" Type="http://schemas.openxmlformats.org/officeDocument/2006/relationships/slide" Target="slides/slide91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113" Type="http://schemas.openxmlformats.org/officeDocument/2006/relationships/slide" Target="slides/slide109.xml"/><Relationship Id="rId118" Type="http://schemas.openxmlformats.org/officeDocument/2006/relationships/slide" Target="slides/slide114.xml"/><Relationship Id="rId134" Type="http://schemas.openxmlformats.org/officeDocument/2006/relationships/slide" Target="slides/slide130.xml"/><Relationship Id="rId139" Type="http://schemas.openxmlformats.org/officeDocument/2006/relationships/slide" Target="slides/slide135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150" Type="http://schemas.openxmlformats.org/officeDocument/2006/relationships/theme" Target="theme/theme1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59" Type="http://schemas.openxmlformats.org/officeDocument/2006/relationships/slide" Target="slides/slide55.xml"/><Relationship Id="rId103" Type="http://schemas.openxmlformats.org/officeDocument/2006/relationships/slide" Target="slides/slide99.xml"/><Relationship Id="rId108" Type="http://schemas.openxmlformats.org/officeDocument/2006/relationships/slide" Target="slides/slide104.xml"/><Relationship Id="rId124" Type="http://schemas.openxmlformats.org/officeDocument/2006/relationships/slide" Target="slides/slide120.xml"/><Relationship Id="rId129" Type="http://schemas.openxmlformats.org/officeDocument/2006/relationships/slide" Target="slides/slide125.xml"/><Relationship Id="rId54" Type="http://schemas.openxmlformats.org/officeDocument/2006/relationships/slide" Target="slides/slide50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91" Type="http://schemas.openxmlformats.org/officeDocument/2006/relationships/slide" Target="slides/slide87.xml"/><Relationship Id="rId96" Type="http://schemas.openxmlformats.org/officeDocument/2006/relationships/slide" Target="slides/slide92.xml"/><Relationship Id="rId140" Type="http://schemas.openxmlformats.org/officeDocument/2006/relationships/slide" Target="slides/slide136.xml"/><Relationship Id="rId145" Type="http://schemas.openxmlformats.org/officeDocument/2006/relationships/slide" Target="slides/slide14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49" Type="http://schemas.openxmlformats.org/officeDocument/2006/relationships/slide" Target="slides/slide45.xml"/><Relationship Id="rId114" Type="http://schemas.openxmlformats.org/officeDocument/2006/relationships/slide" Target="slides/slide110.xml"/><Relationship Id="rId119" Type="http://schemas.openxmlformats.org/officeDocument/2006/relationships/slide" Target="slides/slide115.xml"/><Relationship Id="rId44" Type="http://schemas.openxmlformats.org/officeDocument/2006/relationships/slide" Target="slides/slide40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130" Type="http://schemas.openxmlformats.org/officeDocument/2006/relationships/slide" Target="slides/slide126.xml"/><Relationship Id="rId135" Type="http://schemas.openxmlformats.org/officeDocument/2006/relationships/slide" Target="slides/slide131.xml"/><Relationship Id="rId151" Type="http://schemas.openxmlformats.org/officeDocument/2006/relationships/tableStyles" Target="tableStyles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109" Type="http://schemas.openxmlformats.org/officeDocument/2006/relationships/slide" Target="slides/slide10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slide" Target="slides/slide93.xml"/><Relationship Id="rId104" Type="http://schemas.openxmlformats.org/officeDocument/2006/relationships/slide" Target="slides/slide100.xml"/><Relationship Id="rId120" Type="http://schemas.openxmlformats.org/officeDocument/2006/relationships/slide" Target="slides/slide116.xml"/><Relationship Id="rId125" Type="http://schemas.openxmlformats.org/officeDocument/2006/relationships/slide" Target="slides/slide121.xml"/><Relationship Id="rId141" Type="http://schemas.openxmlformats.org/officeDocument/2006/relationships/slide" Target="slides/slide137.xml"/><Relationship Id="rId146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slide" Target="slides/slide83.xml"/><Relationship Id="rId110" Type="http://schemas.openxmlformats.org/officeDocument/2006/relationships/slide" Target="slides/slide106.xml"/><Relationship Id="rId115" Type="http://schemas.openxmlformats.org/officeDocument/2006/relationships/slide" Target="slides/slide111.xml"/><Relationship Id="rId131" Type="http://schemas.openxmlformats.org/officeDocument/2006/relationships/slide" Target="slides/slide127.xml"/><Relationship Id="rId136" Type="http://schemas.openxmlformats.org/officeDocument/2006/relationships/slide" Target="slides/slide132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56" Type="http://schemas.openxmlformats.org/officeDocument/2006/relationships/slide" Target="slides/slide52.xml"/><Relationship Id="rId77" Type="http://schemas.openxmlformats.org/officeDocument/2006/relationships/slide" Target="slides/slide73.xml"/><Relationship Id="rId100" Type="http://schemas.openxmlformats.org/officeDocument/2006/relationships/slide" Target="slides/slide96.xml"/><Relationship Id="rId105" Type="http://schemas.openxmlformats.org/officeDocument/2006/relationships/slide" Target="slides/slide101.xml"/><Relationship Id="rId126" Type="http://schemas.openxmlformats.org/officeDocument/2006/relationships/slide" Target="slides/slide122.xml"/><Relationship Id="rId147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93" Type="http://schemas.openxmlformats.org/officeDocument/2006/relationships/slide" Target="slides/slide89.xml"/><Relationship Id="rId98" Type="http://schemas.openxmlformats.org/officeDocument/2006/relationships/slide" Target="slides/slide94.xml"/><Relationship Id="rId121" Type="http://schemas.openxmlformats.org/officeDocument/2006/relationships/slide" Target="slides/slide117.xml"/><Relationship Id="rId142" Type="http://schemas.openxmlformats.org/officeDocument/2006/relationships/slide" Target="slides/slide138.xml"/><Relationship Id="rId3" Type="http://schemas.openxmlformats.org/officeDocument/2006/relationships/customXml" Target="../customXml/item3.xml"/><Relationship Id="rId25" Type="http://schemas.openxmlformats.org/officeDocument/2006/relationships/slide" Target="slides/slide21.xml"/><Relationship Id="rId46" Type="http://schemas.openxmlformats.org/officeDocument/2006/relationships/slide" Target="slides/slide42.xml"/><Relationship Id="rId67" Type="http://schemas.openxmlformats.org/officeDocument/2006/relationships/slide" Target="slides/slide63.xml"/><Relationship Id="rId116" Type="http://schemas.openxmlformats.org/officeDocument/2006/relationships/slide" Target="slides/slide112.xml"/><Relationship Id="rId137" Type="http://schemas.openxmlformats.org/officeDocument/2006/relationships/slide" Target="slides/slide13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62" Type="http://schemas.openxmlformats.org/officeDocument/2006/relationships/slide" Target="slides/slide58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111" Type="http://schemas.openxmlformats.org/officeDocument/2006/relationships/slide" Target="slides/slide107.xml"/><Relationship Id="rId132" Type="http://schemas.openxmlformats.org/officeDocument/2006/relationships/slide" Target="slides/slide128.xml"/><Relationship Id="rId15" Type="http://schemas.openxmlformats.org/officeDocument/2006/relationships/slide" Target="slides/slide11.xml"/><Relationship Id="rId36" Type="http://schemas.openxmlformats.org/officeDocument/2006/relationships/slide" Target="slides/slide32.xml"/><Relationship Id="rId57" Type="http://schemas.openxmlformats.org/officeDocument/2006/relationships/slide" Target="slides/slide53.xml"/><Relationship Id="rId106" Type="http://schemas.openxmlformats.org/officeDocument/2006/relationships/slide" Target="slides/slide102.xml"/><Relationship Id="rId127" Type="http://schemas.openxmlformats.org/officeDocument/2006/relationships/slide" Target="slides/slide12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52" Type="http://schemas.openxmlformats.org/officeDocument/2006/relationships/slide" Target="slides/slide48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94" Type="http://schemas.openxmlformats.org/officeDocument/2006/relationships/slide" Target="slides/slide90.xml"/><Relationship Id="rId99" Type="http://schemas.openxmlformats.org/officeDocument/2006/relationships/slide" Target="slides/slide95.xml"/><Relationship Id="rId101" Type="http://schemas.openxmlformats.org/officeDocument/2006/relationships/slide" Target="slides/slide97.xml"/><Relationship Id="rId122" Type="http://schemas.openxmlformats.org/officeDocument/2006/relationships/slide" Target="slides/slide118.xml"/><Relationship Id="rId143" Type="http://schemas.openxmlformats.org/officeDocument/2006/relationships/slide" Target="slides/slide139.xml"/><Relationship Id="rId148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47" Type="http://schemas.openxmlformats.org/officeDocument/2006/relationships/slide" Target="slides/slide43.xml"/><Relationship Id="rId68" Type="http://schemas.openxmlformats.org/officeDocument/2006/relationships/slide" Target="slides/slide64.xml"/><Relationship Id="rId89" Type="http://schemas.openxmlformats.org/officeDocument/2006/relationships/slide" Target="slides/slide85.xml"/><Relationship Id="rId112" Type="http://schemas.openxmlformats.org/officeDocument/2006/relationships/slide" Target="slides/slide108.xml"/><Relationship Id="rId133" Type="http://schemas.openxmlformats.org/officeDocument/2006/relationships/slide" Target="slides/slide129.xml"/><Relationship Id="rId16" Type="http://schemas.openxmlformats.org/officeDocument/2006/relationships/slide" Target="slides/slide12.xml"/><Relationship Id="rId37" Type="http://schemas.openxmlformats.org/officeDocument/2006/relationships/slide" Target="slides/slide33.xml"/><Relationship Id="rId58" Type="http://schemas.openxmlformats.org/officeDocument/2006/relationships/slide" Target="slides/slide54.xml"/><Relationship Id="rId79" Type="http://schemas.openxmlformats.org/officeDocument/2006/relationships/slide" Target="slides/slide75.xml"/><Relationship Id="rId102" Type="http://schemas.openxmlformats.org/officeDocument/2006/relationships/slide" Target="slides/slide98.xml"/><Relationship Id="rId123" Type="http://schemas.openxmlformats.org/officeDocument/2006/relationships/slide" Target="slides/slide119.xml"/><Relationship Id="rId144" Type="http://schemas.openxmlformats.org/officeDocument/2006/relationships/slide" Target="slides/slide140.xml"/><Relationship Id="rId90" Type="http://schemas.openxmlformats.org/officeDocument/2006/relationships/slide" Target="slides/slide8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r-TR"/>
              <a:t>2016-2022 Yılları Arasında Nüfus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Nüfus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Sayfa1!$A$2:$A$8</c:f>
              <c:numCache>
                <c:formatCode>General</c:formatCod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</c:numCache>
            </c:numRef>
          </c:cat>
          <c:val>
            <c:numRef>
              <c:f>Sayfa1!$B$2:$B$8</c:f>
              <c:numCache>
                <c:formatCode>#,##0</c:formatCode>
                <c:ptCount val="7"/>
                <c:pt idx="0">
                  <c:v>78097</c:v>
                </c:pt>
                <c:pt idx="1">
                  <c:v>78250</c:v>
                </c:pt>
                <c:pt idx="2">
                  <c:v>78950</c:v>
                </c:pt>
                <c:pt idx="3">
                  <c:v>79500</c:v>
                </c:pt>
                <c:pt idx="4">
                  <c:v>79950</c:v>
                </c:pt>
                <c:pt idx="5">
                  <c:v>80100</c:v>
                </c:pt>
                <c:pt idx="6">
                  <c:v>80878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C2B-4F52-91F4-A3BBD2BDFF9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209714336"/>
        <c:axId val="1209305056"/>
      </c:lineChart>
      <c:catAx>
        <c:axId val="1209714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209305056"/>
        <c:crosses val="autoZero"/>
        <c:auto val="1"/>
        <c:lblAlgn val="ctr"/>
        <c:lblOffset val="100"/>
        <c:noMultiLvlLbl val="0"/>
      </c:catAx>
      <c:valAx>
        <c:axId val="1209305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209714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cap="none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tr-TR" sz="1200" b="1">
                <a:solidFill>
                  <a:schemeClr val="tx1"/>
                </a:solidFill>
              </a:rPr>
              <a:t>2016-2022 Yılları Arasında Nüfus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cap="none" spc="2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lotArea>
      <c:layout>
        <c:manualLayout>
          <c:layoutTarget val="inner"/>
          <c:xMode val="edge"/>
          <c:yMode val="edge"/>
          <c:x val="0.20209681809972668"/>
          <c:y val="0.18214350452288927"/>
          <c:w val="0.62589820193754142"/>
          <c:h val="0.667449340477079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Nüfus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50000"/>
                    <a:satMod val="300000"/>
                  </a:schemeClr>
                </a:gs>
                <a:gs pos="35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Sayfa1!$A$2:$A$8</c:f>
              <c:numCache>
                <c:formatCode>General</c:formatCod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</c:numCache>
            </c:numRef>
          </c:cat>
          <c:val>
            <c:numRef>
              <c:f>Sayfa1!$B$2:$B$8</c:f>
              <c:numCache>
                <c:formatCode>#,##0</c:formatCode>
                <c:ptCount val="7"/>
                <c:pt idx="0">
                  <c:v>78097</c:v>
                </c:pt>
                <c:pt idx="1">
                  <c:v>78250</c:v>
                </c:pt>
                <c:pt idx="2">
                  <c:v>78950</c:v>
                </c:pt>
                <c:pt idx="3">
                  <c:v>79500</c:v>
                </c:pt>
                <c:pt idx="4">
                  <c:v>79950</c:v>
                </c:pt>
                <c:pt idx="5">
                  <c:v>80100</c:v>
                </c:pt>
                <c:pt idx="6">
                  <c:v>80878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2B-4F52-91F4-A3BBD2BDFF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09714336"/>
        <c:axId val="1209305056"/>
      </c:barChart>
      <c:catAx>
        <c:axId val="1209714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209305056"/>
        <c:crosses val="autoZero"/>
        <c:auto val="1"/>
        <c:lblAlgn val="ctr"/>
        <c:lblOffset val="100"/>
        <c:noMultiLvlLbl val="0"/>
      </c:catAx>
      <c:valAx>
        <c:axId val="1209305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209714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838B06-50E4-4113-A7E0-4DDCC96E42C9}" type="doc">
      <dgm:prSet loTypeId="urn:microsoft.com/office/officeart/2005/8/layout/lProcess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tr-TR"/>
        </a:p>
      </dgm:t>
    </dgm:pt>
    <dgm:pt modelId="{29C4A3FF-D3AA-4F90-8932-734F3AA59EEB}">
      <dgm:prSet phldrT="[Metin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tr-TR" sz="4000" dirty="0"/>
            <a:t>Mikro İktisat</a:t>
          </a:r>
        </a:p>
      </dgm:t>
    </dgm:pt>
    <dgm:pt modelId="{19B57B16-CD45-4661-AF22-05DD35980ABB}" type="parTrans" cxnId="{D7E36ACB-6121-4DA4-A3B8-7A283200D0D5}">
      <dgm:prSet/>
      <dgm:spPr/>
      <dgm:t>
        <a:bodyPr/>
        <a:lstStyle/>
        <a:p>
          <a:pPr algn="ctr"/>
          <a:endParaRPr lang="tr-TR"/>
        </a:p>
      </dgm:t>
    </dgm:pt>
    <dgm:pt modelId="{BAE1C0F7-B9EA-4EC5-AA13-4C9CD1ED2892}" type="sibTrans" cxnId="{D7E36ACB-6121-4DA4-A3B8-7A283200D0D5}">
      <dgm:prSet/>
      <dgm:spPr/>
      <dgm:t>
        <a:bodyPr/>
        <a:lstStyle/>
        <a:p>
          <a:pPr algn="ctr"/>
          <a:endParaRPr lang="tr-TR"/>
        </a:p>
      </dgm:t>
    </dgm:pt>
    <dgm:pt modelId="{845375D7-5DCF-4660-AE30-70394DA81DFA}">
      <dgm:prSet phldrT="[Metin]"/>
      <dgm:spPr/>
      <dgm:t>
        <a:bodyPr/>
        <a:lstStyle/>
        <a:p>
          <a:pPr algn="ctr"/>
          <a:r>
            <a:rPr lang="tr-TR" dirty="0"/>
            <a:t>Bireysel Piyasa</a:t>
          </a:r>
        </a:p>
      </dgm:t>
    </dgm:pt>
    <dgm:pt modelId="{C1AADF10-E877-4419-BFB2-7103A2DBF843}" type="parTrans" cxnId="{7C44C219-4543-471A-A807-C304E20F20F5}">
      <dgm:prSet/>
      <dgm:spPr/>
      <dgm:t>
        <a:bodyPr/>
        <a:lstStyle/>
        <a:p>
          <a:pPr algn="ctr"/>
          <a:endParaRPr lang="tr-TR"/>
        </a:p>
      </dgm:t>
    </dgm:pt>
    <dgm:pt modelId="{EAD5F4A4-11C9-458E-9B84-44A63F8AA187}" type="sibTrans" cxnId="{7C44C219-4543-471A-A807-C304E20F20F5}">
      <dgm:prSet/>
      <dgm:spPr/>
      <dgm:t>
        <a:bodyPr/>
        <a:lstStyle/>
        <a:p>
          <a:pPr algn="ctr"/>
          <a:endParaRPr lang="tr-TR"/>
        </a:p>
      </dgm:t>
    </dgm:pt>
    <dgm:pt modelId="{9B6A23A4-BE81-4774-832B-60E7A04DF63A}">
      <dgm:prSet phldrT="[Metin]"/>
      <dgm:spPr/>
      <dgm:t>
        <a:bodyPr/>
        <a:lstStyle/>
        <a:p>
          <a:pPr algn="ctr"/>
          <a:r>
            <a:rPr lang="tr-TR" dirty="0"/>
            <a:t>Bir malın fiyatının etkisi</a:t>
          </a:r>
        </a:p>
      </dgm:t>
    </dgm:pt>
    <dgm:pt modelId="{BD3EB1A4-DADC-478E-98E0-A11224318377}" type="parTrans" cxnId="{2CDA9FB4-2913-40EA-B6E6-B59BA239230D}">
      <dgm:prSet/>
      <dgm:spPr/>
      <dgm:t>
        <a:bodyPr/>
        <a:lstStyle/>
        <a:p>
          <a:pPr algn="ctr"/>
          <a:endParaRPr lang="tr-TR"/>
        </a:p>
      </dgm:t>
    </dgm:pt>
    <dgm:pt modelId="{0069B32B-49C8-4F3D-B3AA-F81561D48D19}" type="sibTrans" cxnId="{2CDA9FB4-2913-40EA-B6E6-B59BA239230D}">
      <dgm:prSet/>
      <dgm:spPr/>
      <dgm:t>
        <a:bodyPr/>
        <a:lstStyle/>
        <a:p>
          <a:pPr algn="ctr"/>
          <a:endParaRPr lang="tr-TR"/>
        </a:p>
      </dgm:t>
    </dgm:pt>
    <dgm:pt modelId="{2E967C68-BCA1-44FE-9F93-0FB26CEE3FC1}">
      <dgm:prSet phldrT="[Metin]"/>
      <dgm:spPr/>
      <dgm:t>
        <a:bodyPr/>
        <a:lstStyle/>
        <a:p>
          <a:pPr algn="ctr"/>
          <a:r>
            <a:rPr lang="tr-TR" dirty="0"/>
            <a:t>Bireysel İşgücü Piyasası</a:t>
          </a:r>
        </a:p>
      </dgm:t>
    </dgm:pt>
    <dgm:pt modelId="{EABF0940-140C-46A6-B8BB-F00993A14460}" type="parTrans" cxnId="{4D7F6D87-B4B1-4B6A-A56F-90AE72E20013}">
      <dgm:prSet/>
      <dgm:spPr/>
      <dgm:t>
        <a:bodyPr/>
        <a:lstStyle/>
        <a:p>
          <a:pPr algn="ctr"/>
          <a:endParaRPr lang="tr-TR"/>
        </a:p>
      </dgm:t>
    </dgm:pt>
    <dgm:pt modelId="{259411B2-5527-45FA-B16C-E972D707B5BE}" type="sibTrans" cxnId="{4D7F6D87-B4B1-4B6A-A56F-90AE72E20013}">
      <dgm:prSet/>
      <dgm:spPr/>
      <dgm:t>
        <a:bodyPr/>
        <a:lstStyle/>
        <a:p>
          <a:pPr algn="ctr"/>
          <a:endParaRPr lang="tr-TR"/>
        </a:p>
      </dgm:t>
    </dgm:pt>
    <dgm:pt modelId="{02B83494-EB76-4680-9028-55DF09248086}">
      <dgm:prSet phldrT="[Metin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tr-TR" sz="4000" dirty="0"/>
            <a:t>Makro İktisat</a:t>
          </a:r>
        </a:p>
      </dgm:t>
    </dgm:pt>
    <dgm:pt modelId="{7EA282A0-E18B-4BCD-9CE0-7FA1FD9EFCBA}" type="parTrans" cxnId="{7F143E79-351B-451F-8DEA-32E168FEC660}">
      <dgm:prSet/>
      <dgm:spPr/>
      <dgm:t>
        <a:bodyPr/>
        <a:lstStyle/>
        <a:p>
          <a:pPr algn="ctr"/>
          <a:endParaRPr lang="tr-TR"/>
        </a:p>
      </dgm:t>
    </dgm:pt>
    <dgm:pt modelId="{7C00426E-D510-44F8-805F-4D9742FC5C82}" type="sibTrans" cxnId="{7F143E79-351B-451F-8DEA-32E168FEC660}">
      <dgm:prSet/>
      <dgm:spPr/>
      <dgm:t>
        <a:bodyPr/>
        <a:lstStyle/>
        <a:p>
          <a:pPr algn="ctr"/>
          <a:endParaRPr lang="tr-TR"/>
        </a:p>
      </dgm:t>
    </dgm:pt>
    <dgm:pt modelId="{139B964E-BB50-4FE5-9182-75D050FF2A68}">
      <dgm:prSet phldrT="[Metin]"/>
      <dgm:spPr/>
      <dgm:t>
        <a:bodyPr/>
        <a:lstStyle/>
        <a:p>
          <a:pPr algn="ctr"/>
          <a:r>
            <a:rPr lang="tr-TR" dirty="0"/>
            <a:t>Bütün Ekonomi (GSYİH)</a:t>
          </a:r>
        </a:p>
      </dgm:t>
    </dgm:pt>
    <dgm:pt modelId="{3E80DD71-5B9F-46FD-8544-0F5C514DD369}" type="parTrans" cxnId="{43108961-8C05-45EE-A1E8-167CFCC8FCE4}">
      <dgm:prSet/>
      <dgm:spPr/>
      <dgm:t>
        <a:bodyPr/>
        <a:lstStyle/>
        <a:p>
          <a:pPr algn="ctr"/>
          <a:endParaRPr lang="tr-TR"/>
        </a:p>
      </dgm:t>
    </dgm:pt>
    <dgm:pt modelId="{1EF0C7F1-85A8-4C98-9206-4B6ED388B864}" type="sibTrans" cxnId="{43108961-8C05-45EE-A1E8-167CFCC8FCE4}">
      <dgm:prSet/>
      <dgm:spPr/>
      <dgm:t>
        <a:bodyPr/>
        <a:lstStyle/>
        <a:p>
          <a:pPr algn="ctr"/>
          <a:endParaRPr lang="tr-TR"/>
        </a:p>
      </dgm:t>
    </dgm:pt>
    <dgm:pt modelId="{6AAAB3C1-D7FC-49D6-B1C0-35A948793B58}">
      <dgm:prSet phldrT="[Metin]"/>
      <dgm:spPr/>
      <dgm:t>
        <a:bodyPr/>
        <a:lstStyle/>
        <a:p>
          <a:pPr algn="ctr"/>
          <a:r>
            <a:rPr lang="tr-TR" dirty="0"/>
            <a:t>Enflasyon (Genel Fiyat Düzeyi)</a:t>
          </a:r>
        </a:p>
      </dgm:t>
    </dgm:pt>
    <dgm:pt modelId="{CC180BE9-2453-4C1E-A575-0ED2ECE01896}" type="parTrans" cxnId="{B32D8847-D23A-4A71-A9C9-4D65BC328398}">
      <dgm:prSet/>
      <dgm:spPr/>
      <dgm:t>
        <a:bodyPr/>
        <a:lstStyle/>
        <a:p>
          <a:pPr algn="ctr"/>
          <a:endParaRPr lang="tr-TR"/>
        </a:p>
      </dgm:t>
    </dgm:pt>
    <dgm:pt modelId="{215B7ABD-FEF1-4B99-8E9A-73CFF84231A0}" type="sibTrans" cxnId="{B32D8847-D23A-4A71-A9C9-4D65BC328398}">
      <dgm:prSet/>
      <dgm:spPr/>
      <dgm:t>
        <a:bodyPr/>
        <a:lstStyle/>
        <a:p>
          <a:pPr algn="ctr"/>
          <a:endParaRPr lang="tr-TR"/>
        </a:p>
      </dgm:t>
    </dgm:pt>
    <dgm:pt modelId="{F1C06634-AFE8-4D5D-A1C0-40464CEE7A16}">
      <dgm:prSet phldrT="[Metin]"/>
      <dgm:spPr/>
      <dgm:t>
        <a:bodyPr/>
        <a:lstStyle/>
        <a:p>
          <a:pPr algn="ctr"/>
          <a:r>
            <a:rPr lang="tr-TR" dirty="0"/>
            <a:t>İstihdam/İşsizlik</a:t>
          </a:r>
        </a:p>
      </dgm:t>
    </dgm:pt>
    <dgm:pt modelId="{9BD0051D-8DE9-4FC3-8923-50BFDADE129B}" type="parTrans" cxnId="{0FEF9EEB-7E58-4767-B5D3-506D39677EAA}">
      <dgm:prSet/>
      <dgm:spPr/>
      <dgm:t>
        <a:bodyPr/>
        <a:lstStyle/>
        <a:p>
          <a:pPr algn="ctr"/>
          <a:endParaRPr lang="tr-TR"/>
        </a:p>
      </dgm:t>
    </dgm:pt>
    <dgm:pt modelId="{EEB0F0E4-C830-4F6D-AFDA-37FC44E077BC}" type="sibTrans" cxnId="{0FEF9EEB-7E58-4767-B5D3-506D39677EAA}">
      <dgm:prSet/>
      <dgm:spPr/>
      <dgm:t>
        <a:bodyPr/>
        <a:lstStyle/>
        <a:p>
          <a:pPr algn="ctr"/>
          <a:endParaRPr lang="tr-TR"/>
        </a:p>
      </dgm:t>
    </dgm:pt>
    <dgm:pt modelId="{B91EF339-4D9D-4EFE-A2C2-BE1F342205D1}">
      <dgm:prSet/>
      <dgm:spPr/>
      <dgm:t>
        <a:bodyPr/>
        <a:lstStyle/>
        <a:p>
          <a:pPr algn="ctr"/>
          <a:r>
            <a:rPr lang="tr-TR" dirty="0"/>
            <a:t>Bireysel Tüketici Davranışı</a:t>
          </a:r>
        </a:p>
      </dgm:t>
    </dgm:pt>
    <dgm:pt modelId="{9ED4008B-6DDF-4D1D-9E7A-C408B1D64472}" type="parTrans" cxnId="{99099B33-E8B7-4F5D-AAC0-EC42E2081725}">
      <dgm:prSet/>
      <dgm:spPr/>
      <dgm:t>
        <a:bodyPr/>
        <a:lstStyle/>
        <a:p>
          <a:pPr algn="ctr"/>
          <a:endParaRPr lang="tr-TR"/>
        </a:p>
      </dgm:t>
    </dgm:pt>
    <dgm:pt modelId="{BC677228-51A6-46A8-9CE4-BC17799D3D36}" type="sibTrans" cxnId="{99099B33-E8B7-4F5D-AAC0-EC42E2081725}">
      <dgm:prSet/>
      <dgm:spPr/>
      <dgm:t>
        <a:bodyPr/>
        <a:lstStyle/>
        <a:p>
          <a:pPr algn="ctr"/>
          <a:endParaRPr lang="tr-TR"/>
        </a:p>
      </dgm:t>
    </dgm:pt>
    <dgm:pt modelId="{896D8A43-BC46-4E85-9267-4483920DCC5E}">
      <dgm:prSet/>
      <dgm:spPr/>
      <dgm:t>
        <a:bodyPr/>
        <a:lstStyle/>
        <a:p>
          <a:pPr algn="ctr"/>
          <a:r>
            <a:rPr lang="tr-TR" dirty="0"/>
            <a:t>Toplam Talep</a:t>
          </a:r>
        </a:p>
      </dgm:t>
    </dgm:pt>
    <dgm:pt modelId="{F24548C6-6800-4FF1-9CCB-C704947DBDC0}" type="parTrans" cxnId="{41AAE859-A595-4F3B-918B-35C5C21EDE81}">
      <dgm:prSet/>
      <dgm:spPr/>
      <dgm:t>
        <a:bodyPr/>
        <a:lstStyle/>
        <a:p>
          <a:pPr algn="ctr"/>
          <a:endParaRPr lang="tr-TR"/>
        </a:p>
      </dgm:t>
    </dgm:pt>
    <dgm:pt modelId="{C5FCCCA1-1D26-4806-B96B-465B3CA0D1C4}" type="sibTrans" cxnId="{41AAE859-A595-4F3B-918B-35C5C21EDE81}">
      <dgm:prSet/>
      <dgm:spPr/>
      <dgm:t>
        <a:bodyPr/>
        <a:lstStyle/>
        <a:p>
          <a:pPr algn="ctr"/>
          <a:endParaRPr lang="tr-TR"/>
        </a:p>
      </dgm:t>
    </dgm:pt>
    <dgm:pt modelId="{ACD12F39-6334-4146-AD77-5695A3FA6E7E}">
      <dgm:prSet/>
      <dgm:spPr/>
      <dgm:t>
        <a:bodyPr/>
        <a:lstStyle/>
        <a:p>
          <a:pPr algn="ctr"/>
          <a:r>
            <a:rPr lang="tr-TR" dirty="0"/>
            <a:t>Ürün Arzı</a:t>
          </a:r>
        </a:p>
      </dgm:t>
    </dgm:pt>
    <dgm:pt modelId="{E88A90EC-F7DD-4CE9-BB6C-9BFBA27E01E0}" type="parTrans" cxnId="{BA9ABA2B-DF00-4E3F-B3F0-C19F90693643}">
      <dgm:prSet/>
      <dgm:spPr/>
      <dgm:t>
        <a:bodyPr/>
        <a:lstStyle/>
        <a:p>
          <a:pPr algn="ctr"/>
          <a:endParaRPr lang="tr-TR"/>
        </a:p>
      </dgm:t>
    </dgm:pt>
    <dgm:pt modelId="{9B7148B5-1413-4A8F-81AB-52CFC4FF45F7}" type="sibTrans" cxnId="{BA9ABA2B-DF00-4E3F-B3F0-C19F90693643}">
      <dgm:prSet/>
      <dgm:spPr/>
      <dgm:t>
        <a:bodyPr/>
        <a:lstStyle/>
        <a:p>
          <a:pPr algn="ctr"/>
          <a:endParaRPr lang="tr-TR"/>
        </a:p>
      </dgm:t>
    </dgm:pt>
    <dgm:pt modelId="{C4633035-DF4C-4697-985E-B0EC16D1A1A7}">
      <dgm:prSet/>
      <dgm:spPr/>
      <dgm:t>
        <a:bodyPr/>
        <a:lstStyle/>
        <a:p>
          <a:pPr algn="ctr"/>
          <a:r>
            <a:rPr lang="tr-TR" dirty="0"/>
            <a:t>Üretim Kapasitesi</a:t>
          </a:r>
        </a:p>
      </dgm:t>
    </dgm:pt>
    <dgm:pt modelId="{451BDFF2-AE55-42A8-A040-3A3891218FA4}" type="parTrans" cxnId="{842E3005-2933-404E-B05E-B649ECA92491}">
      <dgm:prSet/>
      <dgm:spPr/>
      <dgm:t>
        <a:bodyPr/>
        <a:lstStyle/>
        <a:p>
          <a:pPr algn="ctr"/>
          <a:endParaRPr lang="tr-TR"/>
        </a:p>
      </dgm:t>
    </dgm:pt>
    <dgm:pt modelId="{1667E1CA-2F23-4E27-A892-AFD8504DE7D6}" type="sibTrans" cxnId="{842E3005-2933-404E-B05E-B649ECA92491}">
      <dgm:prSet/>
      <dgm:spPr/>
      <dgm:t>
        <a:bodyPr/>
        <a:lstStyle/>
        <a:p>
          <a:pPr algn="ctr"/>
          <a:endParaRPr lang="tr-TR"/>
        </a:p>
      </dgm:t>
    </dgm:pt>
    <dgm:pt modelId="{DACC21BD-30A1-4510-8878-3106AE563E80}" type="pres">
      <dgm:prSet presAssocID="{AD838B06-50E4-4113-A7E0-4DDCC96E42C9}" presName="theList" presStyleCnt="0">
        <dgm:presLayoutVars>
          <dgm:dir/>
          <dgm:animLvl val="lvl"/>
          <dgm:resizeHandles val="exact"/>
        </dgm:presLayoutVars>
      </dgm:prSet>
      <dgm:spPr/>
    </dgm:pt>
    <dgm:pt modelId="{3FA1A967-3141-40C9-8FB0-FB69A0F10A72}" type="pres">
      <dgm:prSet presAssocID="{29C4A3FF-D3AA-4F90-8932-734F3AA59EEB}" presName="compNode" presStyleCnt="0"/>
      <dgm:spPr/>
    </dgm:pt>
    <dgm:pt modelId="{E8D18BB2-B418-4B29-ACD3-CE96F5137AB2}" type="pres">
      <dgm:prSet presAssocID="{29C4A3FF-D3AA-4F90-8932-734F3AA59EEB}" presName="aNode" presStyleLbl="bgShp" presStyleIdx="0" presStyleCnt="2"/>
      <dgm:spPr/>
    </dgm:pt>
    <dgm:pt modelId="{CA3A956C-53FB-4D41-BD1E-E826B1A3A238}" type="pres">
      <dgm:prSet presAssocID="{29C4A3FF-D3AA-4F90-8932-734F3AA59EEB}" presName="textNode" presStyleLbl="bgShp" presStyleIdx="0" presStyleCnt="2"/>
      <dgm:spPr/>
    </dgm:pt>
    <dgm:pt modelId="{F01FC928-8A1B-4E0D-B008-247EF11E80D4}" type="pres">
      <dgm:prSet presAssocID="{29C4A3FF-D3AA-4F90-8932-734F3AA59EEB}" presName="compChildNode" presStyleCnt="0"/>
      <dgm:spPr/>
    </dgm:pt>
    <dgm:pt modelId="{E02821BC-2743-4BDC-A384-494EE71CC435}" type="pres">
      <dgm:prSet presAssocID="{29C4A3FF-D3AA-4F90-8932-734F3AA59EEB}" presName="theInnerList" presStyleCnt="0"/>
      <dgm:spPr/>
    </dgm:pt>
    <dgm:pt modelId="{4DB7914B-2F2A-4508-9706-F3F08D6FFA4E}" type="pres">
      <dgm:prSet presAssocID="{845375D7-5DCF-4660-AE30-70394DA81DFA}" presName="childNode" presStyleLbl="node1" presStyleIdx="0" presStyleCnt="10">
        <dgm:presLayoutVars>
          <dgm:bulletEnabled val="1"/>
        </dgm:presLayoutVars>
      </dgm:prSet>
      <dgm:spPr/>
    </dgm:pt>
    <dgm:pt modelId="{4C0B1E4B-100E-4A6D-9BF4-0837E0BD321B}" type="pres">
      <dgm:prSet presAssocID="{845375D7-5DCF-4660-AE30-70394DA81DFA}" presName="aSpace2" presStyleCnt="0"/>
      <dgm:spPr/>
    </dgm:pt>
    <dgm:pt modelId="{4405A687-D512-4FEB-8ECF-8779DA602201}" type="pres">
      <dgm:prSet presAssocID="{9B6A23A4-BE81-4774-832B-60E7A04DF63A}" presName="childNode" presStyleLbl="node1" presStyleIdx="1" presStyleCnt="10">
        <dgm:presLayoutVars>
          <dgm:bulletEnabled val="1"/>
        </dgm:presLayoutVars>
      </dgm:prSet>
      <dgm:spPr/>
    </dgm:pt>
    <dgm:pt modelId="{97A28CB8-373A-4E45-B7B7-DAEB7F413E0D}" type="pres">
      <dgm:prSet presAssocID="{9B6A23A4-BE81-4774-832B-60E7A04DF63A}" presName="aSpace2" presStyleCnt="0"/>
      <dgm:spPr/>
    </dgm:pt>
    <dgm:pt modelId="{5790CB0B-DA5D-481D-873E-24D1EFFD8B1E}" type="pres">
      <dgm:prSet presAssocID="{2E967C68-BCA1-44FE-9F93-0FB26CEE3FC1}" presName="childNode" presStyleLbl="node1" presStyleIdx="2" presStyleCnt="10">
        <dgm:presLayoutVars>
          <dgm:bulletEnabled val="1"/>
        </dgm:presLayoutVars>
      </dgm:prSet>
      <dgm:spPr/>
    </dgm:pt>
    <dgm:pt modelId="{755ECB78-F079-4D20-904B-CBB23524912C}" type="pres">
      <dgm:prSet presAssocID="{2E967C68-BCA1-44FE-9F93-0FB26CEE3FC1}" presName="aSpace2" presStyleCnt="0"/>
      <dgm:spPr/>
    </dgm:pt>
    <dgm:pt modelId="{9B407CCF-FDA8-4988-BF50-181157CBA03A}" type="pres">
      <dgm:prSet presAssocID="{B91EF339-4D9D-4EFE-A2C2-BE1F342205D1}" presName="childNode" presStyleLbl="node1" presStyleIdx="3" presStyleCnt="10">
        <dgm:presLayoutVars>
          <dgm:bulletEnabled val="1"/>
        </dgm:presLayoutVars>
      </dgm:prSet>
      <dgm:spPr/>
    </dgm:pt>
    <dgm:pt modelId="{24D85271-24E8-4BF4-9CC6-3A1E6775B742}" type="pres">
      <dgm:prSet presAssocID="{B91EF339-4D9D-4EFE-A2C2-BE1F342205D1}" presName="aSpace2" presStyleCnt="0"/>
      <dgm:spPr/>
    </dgm:pt>
    <dgm:pt modelId="{23E78BFB-D576-4EE4-9AA9-3B4DE0037E7C}" type="pres">
      <dgm:prSet presAssocID="{ACD12F39-6334-4146-AD77-5695A3FA6E7E}" presName="childNode" presStyleLbl="node1" presStyleIdx="4" presStyleCnt="10">
        <dgm:presLayoutVars>
          <dgm:bulletEnabled val="1"/>
        </dgm:presLayoutVars>
      </dgm:prSet>
      <dgm:spPr/>
    </dgm:pt>
    <dgm:pt modelId="{9A92BF00-C987-4D76-ACF2-A2560BD40D19}" type="pres">
      <dgm:prSet presAssocID="{29C4A3FF-D3AA-4F90-8932-734F3AA59EEB}" presName="aSpace" presStyleCnt="0"/>
      <dgm:spPr/>
    </dgm:pt>
    <dgm:pt modelId="{FF7CAFD6-73CC-44C9-8D80-909433F86E26}" type="pres">
      <dgm:prSet presAssocID="{02B83494-EB76-4680-9028-55DF09248086}" presName="compNode" presStyleCnt="0"/>
      <dgm:spPr/>
    </dgm:pt>
    <dgm:pt modelId="{D3825E73-7435-468D-9B9A-271BD9D63F22}" type="pres">
      <dgm:prSet presAssocID="{02B83494-EB76-4680-9028-55DF09248086}" presName="aNode" presStyleLbl="bgShp" presStyleIdx="1" presStyleCnt="2"/>
      <dgm:spPr/>
    </dgm:pt>
    <dgm:pt modelId="{7F05547D-B33D-4462-BA7A-AC28E2D3E3D5}" type="pres">
      <dgm:prSet presAssocID="{02B83494-EB76-4680-9028-55DF09248086}" presName="textNode" presStyleLbl="bgShp" presStyleIdx="1" presStyleCnt="2"/>
      <dgm:spPr/>
    </dgm:pt>
    <dgm:pt modelId="{ABA8A16C-AE74-48C0-964B-D420E2AB23A7}" type="pres">
      <dgm:prSet presAssocID="{02B83494-EB76-4680-9028-55DF09248086}" presName="compChildNode" presStyleCnt="0"/>
      <dgm:spPr/>
    </dgm:pt>
    <dgm:pt modelId="{65A41956-313C-4B02-A4DA-116364F9C4D3}" type="pres">
      <dgm:prSet presAssocID="{02B83494-EB76-4680-9028-55DF09248086}" presName="theInnerList" presStyleCnt="0"/>
      <dgm:spPr/>
    </dgm:pt>
    <dgm:pt modelId="{FC729247-489D-4F9C-A7D4-7949CFDAAA45}" type="pres">
      <dgm:prSet presAssocID="{139B964E-BB50-4FE5-9182-75D050FF2A68}" presName="childNode" presStyleLbl="node1" presStyleIdx="5" presStyleCnt="10">
        <dgm:presLayoutVars>
          <dgm:bulletEnabled val="1"/>
        </dgm:presLayoutVars>
      </dgm:prSet>
      <dgm:spPr/>
    </dgm:pt>
    <dgm:pt modelId="{8D3566FE-601B-4D33-82B3-FF82DFB4E2FA}" type="pres">
      <dgm:prSet presAssocID="{139B964E-BB50-4FE5-9182-75D050FF2A68}" presName="aSpace2" presStyleCnt="0"/>
      <dgm:spPr/>
    </dgm:pt>
    <dgm:pt modelId="{AA6DC034-811E-494A-8A6D-50CF28F2A061}" type="pres">
      <dgm:prSet presAssocID="{6AAAB3C1-D7FC-49D6-B1C0-35A948793B58}" presName="childNode" presStyleLbl="node1" presStyleIdx="6" presStyleCnt="10">
        <dgm:presLayoutVars>
          <dgm:bulletEnabled val="1"/>
        </dgm:presLayoutVars>
      </dgm:prSet>
      <dgm:spPr/>
    </dgm:pt>
    <dgm:pt modelId="{875523E7-E589-42E0-ACBA-610232497832}" type="pres">
      <dgm:prSet presAssocID="{6AAAB3C1-D7FC-49D6-B1C0-35A948793B58}" presName="aSpace2" presStyleCnt="0"/>
      <dgm:spPr/>
    </dgm:pt>
    <dgm:pt modelId="{ED8468A2-A3D4-424A-93DA-AD2F418A0E8B}" type="pres">
      <dgm:prSet presAssocID="{F1C06634-AFE8-4D5D-A1C0-40464CEE7A16}" presName="childNode" presStyleLbl="node1" presStyleIdx="7" presStyleCnt="10">
        <dgm:presLayoutVars>
          <dgm:bulletEnabled val="1"/>
        </dgm:presLayoutVars>
      </dgm:prSet>
      <dgm:spPr/>
    </dgm:pt>
    <dgm:pt modelId="{E10DA3BF-2D3B-441C-835A-2F8E560D3D69}" type="pres">
      <dgm:prSet presAssocID="{F1C06634-AFE8-4D5D-A1C0-40464CEE7A16}" presName="aSpace2" presStyleCnt="0"/>
      <dgm:spPr/>
    </dgm:pt>
    <dgm:pt modelId="{2CD73343-F758-453B-B2F6-4ADEB1F84A3B}" type="pres">
      <dgm:prSet presAssocID="{896D8A43-BC46-4E85-9267-4483920DCC5E}" presName="childNode" presStyleLbl="node1" presStyleIdx="8" presStyleCnt="10">
        <dgm:presLayoutVars>
          <dgm:bulletEnabled val="1"/>
        </dgm:presLayoutVars>
      </dgm:prSet>
      <dgm:spPr/>
    </dgm:pt>
    <dgm:pt modelId="{1CBE7865-017C-4C24-9732-BFD7D57E5839}" type="pres">
      <dgm:prSet presAssocID="{896D8A43-BC46-4E85-9267-4483920DCC5E}" presName="aSpace2" presStyleCnt="0"/>
      <dgm:spPr/>
    </dgm:pt>
    <dgm:pt modelId="{E0E200D6-1BD2-4851-8668-503B788C479B}" type="pres">
      <dgm:prSet presAssocID="{C4633035-DF4C-4697-985E-B0EC16D1A1A7}" presName="childNode" presStyleLbl="node1" presStyleIdx="9" presStyleCnt="10">
        <dgm:presLayoutVars>
          <dgm:bulletEnabled val="1"/>
        </dgm:presLayoutVars>
      </dgm:prSet>
      <dgm:spPr/>
    </dgm:pt>
  </dgm:ptLst>
  <dgm:cxnLst>
    <dgm:cxn modelId="{842E3005-2933-404E-B05E-B649ECA92491}" srcId="{02B83494-EB76-4680-9028-55DF09248086}" destId="{C4633035-DF4C-4697-985E-B0EC16D1A1A7}" srcOrd="4" destOrd="0" parTransId="{451BDFF2-AE55-42A8-A040-3A3891218FA4}" sibTransId="{1667E1CA-2F23-4E27-A892-AFD8504DE7D6}"/>
    <dgm:cxn modelId="{04030017-AF0C-4098-9A8A-E1E8DA0D3018}" type="presOf" srcId="{02B83494-EB76-4680-9028-55DF09248086}" destId="{D3825E73-7435-468D-9B9A-271BD9D63F22}" srcOrd="0" destOrd="0" presId="urn:microsoft.com/office/officeart/2005/8/layout/lProcess2"/>
    <dgm:cxn modelId="{7C44C219-4543-471A-A807-C304E20F20F5}" srcId="{29C4A3FF-D3AA-4F90-8932-734F3AA59EEB}" destId="{845375D7-5DCF-4660-AE30-70394DA81DFA}" srcOrd="0" destOrd="0" parTransId="{C1AADF10-E877-4419-BFB2-7103A2DBF843}" sibTransId="{EAD5F4A4-11C9-458E-9B84-44A63F8AA187}"/>
    <dgm:cxn modelId="{35D51C1F-65A4-4840-83A8-60DCDFD4E241}" type="presOf" srcId="{896D8A43-BC46-4E85-9267-4483920DCC5E}" destId="{2CD73343-F758-453B-B2F6-4ADEB1F84A3B}" srcOrd="0" destOrd="0" presId="urn:microsoft.com/office/officeart/2005/8/layout/lProcess2"/>
    <dgm:cxn modelId="{7CB47028-0D9F-4B88-A0F5-260025F34F00}" type="presOf" srcId="{B91EF339-4D9D-4EFE-A2C2-BE1F342205D1}" destId="{9B407CCF-FDA8-4988-BF50-181157CBA03A}" srcOrd="0" destOrd="0" presId="urn:microsoft.com/office/officeart/2005/8/layout/lProcess2"/>
    <dgm:cxn modelId="{BA9ABA2B-DF00-4E3F-B3F0-C19F90693643}" srcId="{29C4A3FF-D3AA-4F90-8932-734F3AA59EEB}" destId="{ACD12F39-6334-4146-AD77-5695A3FA6E7E}" srcOrd="4" destOrd="0" parTransId="{E88A90EC-F7DD-4CE9-BB6C-9BFBA27E01E0}" sibTransId="{9B7148B5-1413-4A8F-81AB-52CFC4FF45F7}"/>
    <dgm:cxn modelId="{99099B33-E8B7-4F5D-AAC0-EC42E2081725}" srcId="{29C4A3FF-D3AA-4F90-8932-734F3AA59EEB}" destId="{B91EF339-4D9D-4EFE-A2C2-BE1F342205D1}" srcOrd="3" destOrd="0" parTransId="{9ED4008B-6DDF-4D1D-9E7A-C408B1D64472}" sibTransId="{BC677228-51A6-46A8-9CE4-BC17799D3D36}"/>
    <dgm:cxn modelId="{06296C36-31C7-49FF-BB21-5B80F9B77E22}" type="presOf" srcId="{02B83494-EB76-4680-9028-55DF09248086}" destId="{7F05547D-B33D-4462-BA7A-AC28E2D3E3D5}" srcOrd="1" destOrd="0" presId="urn:microsoft.com/office/officeart/2005/8/layout/lProcess2"/>
    <dgm:cxn modelId="{15AAD55C-2419-441B-9949-2AB46963D6EF}" type="presOf" srcId="{6AAAB3C1-D7FC-49D6-B1C0-35A948793B58}" destId="{AA6DC034-811E-494A-8A6D-50CF28F2A061}" srcOrd="0" destOrd="0" presId="urn:microsoft.com/office/officeart/2005/8/layout/lProcess2"/>
    <dgm:cxn modelId="{43108961-8C05-45EE-A1E8-167CFCC8FCE4}" srcId="{02B83494-EB76-4680-9028-55DF09248086}" destId="{139B964E-BB50-4FE5-9182-75D050FF2A68}" srcOrd="0" destOrd="0" parTransId="{3E80DD71-5B9F-46FD-8544-0F5C514DD369}" sibTransId="{1EF0C7F1-85A8-4C98-9206-4B6ED388B864}"/>
    <dgm:cxn modelId="{B32D8847-D23A-4A71-A9C9-4D65BC328398}" srcId="{02B83494-EB76-4680-9028-55DF09248086}" destId="{6AAAB3C1-D7FC-49D6-B1C0-35A948793B58}" srcOrd="1" destOrd="0" parTransId="{CC180BE9-2453-4C1E-A575-0ED2ECE01896}" sibTransId="{215B7ABD-FEF1-4B99-8E9A-73CFF84231A0}"/>
    <dgm:cxn modelId="{CD78664C-FC06-4D5B-BB0A-B5BCE2D8B0C7}" type="presOf" srcId="{F1C06634-AFE8-4D5D-A1C0-40464CEE7A16}" destId="{ED8468A2-A3D4-424A-93DA-AD2F418A0E8B}" srcOrd="0" destOrd="0" presId="urn:microsoft.com/office/officeart/2005/8/layout/lProcess2"/>
    <dgm:cxn modelId="{E2527471-2D4B-4C5F-B43A-1AD2599549D6}" type="presOf" srcId="{845375D7-5DCF-4660-AE30-70394DA81DFA}" destId="{4DB7914B-2F2A-4508-9706-F3F08D6FFA4E}" srcOrd="0" destOrd="0" presId="urn:microsoft.com/office/officeart/2005/8/layout/lProcess2"/>
    <dgm:cxn modelId="{E66B4D72-1DF2-416E-988D-D8DECF669AD2}" type="presOf" srcId="{139B964E-BB50-4FE5-9182-75D050FF2A68}" destId="{FC729247-489D-4F9C-A7D4-7949CFDAAA45}" srcOrd="0" destOrd="0" presId="urn:microsoft.com/office/officeart/2005/8/layout/lProcess2"/>
    <dgm:cxn modelId="{8F222853-0BE7-4BC5-8174-47C671FB07A7}" type="presOf" srcId="{AD838B06-50E4-4113-A7E0-4DDCC96E42C9}" destId="{DACC21BD-30A1-4510-8878-3106AE563E80}" srcOrd="0" destOrd="0" presId="urn:microsoft.com/office/officeart/2005/8/layout/lProcess2"/>
    <dgm:cxn modelId="{B74BB458-3BF7-4043-85A5-15BF9856785D}" type="presOf" srcId="{29C4A3FF-D3AA-4F90-8932-734F3AA59EEB}" destId="{CA3A956C-53FB-4D41-BD1E-E826B1A3A238}" srcOrd="1" destOrd="0" presId="urn:microsoft.com/office/officeart/2005/8/layout/lProcess2"/>
    <dgm:cxn modelId="{7F143E79-351B-451F-8DEA-32E168FEC660}" srcId="{AD838B06-50E4-4113-A7E0-4DDCC96E42C9}" destId="{02B83494-EB76-4680-9028-55DF09248086}" srcOrd="1" destOrd="0" parTransId="{7EA282A0-E18B-4BCD-9CE0-7FA1FD9EFCBA}" sibTransId="{7C00426E-D510-44F8-805F-4D9742FC5C82}"/>
    <dgm:cxn modelId="{41AAE859-A595-4F3B-918B-35C5C21EDE81}" srcId="{02B83494-EB76-4680-9028-55DF09248086}" destId="{896D8A43-BC46-4E85-9267-4483920DCC5E}" srcOrd="3" destOrd="0" parTransId="{F24548C6-6800-4FF1-9CCB-C704947DBDC0}" sibTransId="{C5FCCCA1-1D26-4806-B96B-465B3CA0D1C4}"/>
    <dgm:cxn modelId="{4D7F6D87-B4B1-4B6A-A56F-90AE72E20013}" srcId="{29C4A3FF-D3AA-4F90-8932-734F3AA59EEB}" destId="{2E967C68-BCA1-44FE-9F93-0FB26CEE3FC1}" srcOrd="2" destOrd="0" parTransId="{EABF0940-140C-46A6-B8BB-F00993A14460}" sibTransId="{259411B2-5527-45FA-B16C-E972D707B5BE}"/>
    <dgm:cxn modelId="{79DA8E9E-18F8-4311-9B18-64A4B94F8E2B}" type="presOf" srcId="{C4633035-DF4C-4697-985E-B0EC16D1A1A7}" destId="{E0E200D6-1BD2-4851-8668-503B788C479B}" srcOrd="0" destOrd="0" presId="urn:microsoft.com/office/officeart/2005/8/layout/lProcess2"/>
    <dgm:cxn modelId="{B59C8AA2-4493-4534-ACC6-FC6E47C8A668}" type="presOf" srcId="{ACD12F39-6334-4146-AD77-5695A3FA6E7E}" destId="{23E78BFB-D576-4EE4-9AA9-3B4DE0037E7C}" srcOrd="0" destOrd="0" presId="urn:microsoft.com/office/officeart/2005/8/layout/lProcess2"/>
    <dgm:cxn modelId="{F40C03B2-C5F9-4810-BB06-CCA4B2B00D53}" type="presOf" srcId="{9B6A23A4-BE81-4774-832B-60E7A04DF63A}" destId="{4405A687-D512-4FEB-8ECF-8779DA602201}" srcOrd="0" destOrd="0" presId="urn:microsoft.com/office/officeart/2005/8/layout/lProcess2"/>
    <dgm:cxn modelId="{2CDA9FB4-2913-40EA-B6E6-B59BA239230D}" srcId="{29C4A3FF-D3AA-4F90-8932-734F3AA59EEB}" destId="{9B6A23A4-BE81-4774-832B-60E7A04DF63A}" srcOrd="1" destOrd="0" parTransId="{BD3EB1A4-DADC-478E-98E0-A11224318377}" sibTransId="{0069B32B-49C8-4F3D-B3AA-F81561D48D19}"/>
    <dgm:cxn modelId="{75D305B8-5C9B-44F2-82F6-F5CE40C13EA3}" type="presOf" srcId="{2E967C68-BCA1-44FE-9F93-0FB26CEE3FC1}" destId="{5790CB0B-DA5D-481D-873E-24D1EFFD8B1E}" srcOrd="0" destOrd="0" presId="urn:microsoft.com/office/officeart/2005/8/layout/lProcess2"/>
    <dgm:cxn modelId="{D7E36ACB-6121-4DA4-A3B8-7A283200D0D5}" srcId="{AD838B06-50E4-4113-A7E0-4DDCC96E42C9}" destId="{29C4A3FF-D3AA-4F90-8932-734F3AA59EEB}" srcOrd="0" destOrd="0" parTransId="{19B57B16-CD45-4661-AF22-05DD35980ABB}" sibTransId="{BAE1C0F7-B9EA-4EC5-AA13-4C9CD1ED2892}"/>
    <dgm:cxn modelId="{C257F1DA-4C08-43EF-B99F-B92EF1D5917B}" type="presOf" srcId="{29C4A3FF-D3AA-4F90-8932-734F3AA59EEB}" destId="{E8D18BB2-B418-4B29-ACD3-CE96F5137AB2}" srcOrd="0" destOrd="0" presId="urn:microsoft.com/office/officeart/2005/8/layout/lProcess2"/>
    <dgm:cxn modelId="{0FEF9EEB-7E58-4767-B5D3-506D39677EAA}" srcId="{02B83494-EB76-4680-9028-55DF09248086}" destId="{F1C06634-AFE8-4D5D-A1C0-40464CEE7A16}" srcOrd="2" destOrd="0" parTransId="{9BD0051D-8DE9-4FC3-8923-50BFDADE129B}" sibTransId="{EEB0F0E4-C830-4F6D-AFDA-37FC44E077BC}"/>
    <dgm:cxn modelId="{88DD3190-E2B1-4B3A-B507-31ECD022DE14}" type="presParOf" srcId="{DACC21BD-30A1-4510-8878-3106AE563E80}" destId="{3FA1A967-3141-40C9-8FB0-FB69A0F10A72}" srcOrd="0" destOrd="0" presId="urn:microsoft.com/office/officeart/2005/8/layout/lProcess2"/>
    <dgm:cxn modelId="{257B3C4F-7BD9-40B8-98AA-7931FAB4A5DF}" type="presParOf" srcId="{3FA1A967-3141-40C9-8FB0-FB69A0F10A72}" destId="{E8D18BB2-B418-4B29-ACD3-CE96F5137AB2}" srcOrd="0" destOrd="0" presId="urn:microsoft.com/office/officeart/2005/8/layout/lProcess2"/>
    <dgm:cxn modelId="{1D4EDAD3-90A8-45A6-93CF-81EFA62FCEDD}" type="presParOf" srcId="{3FA1A967-3141-40C9-8FB0-FB69A0F10A72}" destId="{CA3A956C-53FB-4D41-BD1E-E826B1A3A238}" srcOrd="1" destOrd="0" presId="urn:microsoft.com/office/officeart/2005/8/layout/lProcess2"/>
    <dgm:cxn modelId="{91227355-B8C0-4C73-86E4-760699EEDDED}" type="presParOf" srcId="{3FA1A967-3141-40C9-8FB0-FB69A0F10A72}" destId="{F01FC928-8A1B-4E0D-B008-247EF11E80D4}" srcOrd="2" destOrd="0" presId="urn:microsoft.com/office/officeart/2005/8/layout/lProcess2"/>
    <dgm:cxn modelId="{492A43C2-902E-47E9-8752-DD23CF5C22C7}" type="presParOf" srcId="{F01FC928-8A1B-4E0D-B008-247EF11E80D4}" destId="{E02821BC-2743-4BDC-A384-494EE71CC435}" srcOrd="0" destOrd="0" presId="urn:microsoft.com/office/officeart/2005/8/layout/lProcess2"/>
    <dgm:cxn modelId="{4EA90FFD-1C40-41D2-9252-2E6001C46589}" type="presParOf" srcId="{E02821BC-2743-4BDC-A384-494EE71CC435}" destId="{4DB7914B-2F2A-4508-9706-F3F08D6FFA4E}" srcOrd="0" destOrd="0" presId="urn:microsoft.com/office/officeart/2005/8/layout/lProcess2"/>
    <dgm:cxn modelId="{1B31B2D3-FCE7-4595-A8FD-9D150EB23DE4}" type="presParOf" srcId="{E02821BC-2743-4BDC-A384-494EE71CC435}" destId="{4C0B1E4B-100E-4A6D-9BF4-0837E0BD321B}" srcOrd="1" destOrd="0" presId="urn:microsoft.com/office/officeart/2005/8/layout/lProcess2"/>
    <dgm:cxn modelId="{7E25CA83-BFA3-4BA4-A82E-C9B0BA7C5E9A}" type="presParOf" srcId="{E02821BC-2743-4BDC-A384-494EE71CC435}" destId="{4405A687-D512-4FEB-8ECF-8779DA602201}" srcOrd="2" destOrd="0" presId="urn:microsoft.com/office/officeart/2005/8/layout/lProcess2"/>
    <dgm:cxn modelId="{3A9816E9-20FF-4196-B860-C13AD7F8F3A5}" type="presParOf" srcId="{E02821BC-2743-4BDC-A384-494EE71CC435}" destId="{97A28CB8-373A-4E45-B7B7-DAEB7F413E0D}" srcOrd="3" destOrd="0" presId="urn:microsoft.com/office/officeart/2005/8/layout/lProcess2"/>
    <dgm:cxn modelId="{07D96B73-AA15-4434-803E-9C390EDAA1BF}" type="presParOf" srcId="{E02821BC-2743-4BDC-A384-494EE71CC435}" destId="{5790CB0B-DA5D-481D-873E-24D1EFFD8B1E}" srcOrd="4" destOrd="0" presId="urn:microsoft.com/office/officeart/2005/8/layout/lProcess2"/>
    <dgm:cxn modelId="{8E736A42-9814-4FF1-A4E1-D6C837E9643E}" type="presParOf" srcId="{E02821BC-2743-4BDC-A384-494EE71CC435}" destId="{755ECB78-F079-4D20-904B-CBB23524912C}" srcOrd="5" destOrd="0" presId="urn:microsoft.com/office/officeart/2005/8/layout/lProcess2"/>
    <dgm:cxn modelId="{5A68F416-3861-4BFB-9C90-23AFBB5E2B62}" type="presParOf" srcId="{E02821BC-2743-4BDC-A384-494EE71CC435}" destId="{9B407CCF-FDA8-4988-BF50-181157CBA03A}" srcOrd="6" destOrd="0" presId="urn:microsoft.com/office/officeart/2005/8/layout/lProcess2"/>
    <dgm:cxn modelId="{7D02FE9D-7099-49E7-ADA2-4BAD49465534}" type="presParOf" srcId="{E02821BC-2743-4BDC-A384-494EE71CC435}" destId="{24D85271-24E8-4BF4-9CC6-3A1E6775B742}" srcOrd="7" destOrd="0" presId="urn:microsoft.com/office/officeart/2005/8/layout/lProcess2"/>
    <dgm:cxn modelId="{0B9B4DD5-6E03-409D-B4E0-C5C20404D30D}" type="presParOf" srcId="{E02821BC-2743-4BDC-A384-494EE71CC435}" destId="{23E78BFB-D576-4EE4-9AA9-3B4DE0037E7C}" srcOrd="8" destOrd="0" presId="urn:microsoft.com/office/officeart/2005/8/layout/lProcess2"/>
    <dgm:cxn modelId="{F16C5036-F2A5-453F-9974-E8EBC907E165}" type="presParOf" srcId="{DACC21BD-30A1-4510-8878-3106AE563E80}" destId="{9A92BF00-C987-4D76-ACF2-A2560BD40D19}" srcOrd="1" destOrd="0" presId="urn:microsoft.com/office/officeart/2005/8/layout/lProcess2"/>
    <dgm:cxn modelId="{455B8180-931C-4B30-9E3F-A4756700B498}" type="presParOf" srcId="{DACC21BD-30A1-4510-8878-3106AE563E80}" destId="{FF7CAFD6-73CC-44C9-8D80-909433F86E26}" srcOrd="2" destOrd="0" presId="urn:microsoft.com/office/officeart/2005/8/layout/lProcess2"/>
    <dgm:cxn modelId="{8F03A068-38A9-4E97-85BE-AEB9D18F3820}" type="presParOf" srcId="{FF7CAFD6-73CC-44C9-8D80-909433F86E26}" destId="{D3825E73-7435-468D-9B9A-271BD9D63F22}" srcOrd="0" destOrd="0" presId="urn:microsoft.com/office/officeart/2005/8/layout/lProcess2"/>
    <dgm:cxn modelId="{3D14ADAD-781F-4298-8A57-B7AB6FF90EE5}" type="presParOf" srcId="{FF7CAFD6-73CC-44C9-8D80-909433F86E26}" destId="{7F05547D-B33D-4462-BA7A-AC28E2D3E3D5}" srcOrd="1" destOrd="0" presId="urn:microsoft.com/office/officeart/2005/8/layout/lProcess2"/>
    <dgm:cxn modelId="{7E1486AE-0217-43D7-8E2D-A985CF330DA1}" type="presParOf" srcId="{FF7CAFD6-73CC-44C9-8D80-909433F86E26}" destId="{ABA8A16C-AE74-48C0-964B-D420E2AB23A7}" srcOrd="2" destOrd="0" presId="urn:microsoft.com/office/officeart/2005/8/layout/lProcess2"/>
    <dgm:cxn modelId="{A2A8917C-F74C-4453-882E-0DEBE5CFC3B6}" type="presParOf" srcId="{ABA8A16C-AE74-48C0-964B-D420E2AB23A7}" destId="{65A41956-313C-4B02-A4DA-116364F9C4D3}" srcOrd="0" destOrd="0" presId="urn:microsoft.com/office/officeart/2005/8/layout/lProcess2"/>
    <dgm:cxn modelId="{FEA648F9-7A91-40CD-8001-B77D658E7526}" type="presParOf" srcId="{65A41956-313C-4B02-A4DA-116364F9C4D3}" destId="{FC729247-489D-4F9C-A7D4-7949CFDAAA45}" srcOrd="0" destOrd="0" presId="urn:microsoft.com/office/officeart/2005/8/layout/lProcess2"/>
    <dgm:cxn modelId="{9CEE3785-14A7-4B55-A14C-E69983E31FC0}" type="presParOf" srcId="{65A41956-313C-4B02-A4DA-116364F9C4D3}" destId="{8D3566FE-601B-4D33-82B3-FF82DFB4E2FA}" srcOrd="1" destOrd="0" presId="urn:microsoft.com/office/officeart/2005/8/layout/lProcess2"/>
    <dgm:cxn modelId="{D7B53028-240B-4E62-ADD7-80B4B7F23102}" type="presParOf" srcId="{65A41956-313C-4B02-A4DA-116364F9C4D3}" destId="{AA6DC034-811E-494A-8A6D-50CF28F2A061}" srcOrd="2" destOrd="0" presId="urn:microsoft.com/office/officeart/2005/8/layout/lProcess2"/>
    <dgm:cxn modelId="{9DEAD0CF-9F67-41EA-BA1F-E97987518A83}" type="presParOf" srcId="{65A41956-313C-4B02-A4DA-116364F9C4D3}" destId="{875523E7-E589-42E0-ACBA-610232497832}" srcOrd="3" destOrd="0" presId="urn:microsoft.com/office/officeart/2005/8/layout/lProcess2"/>
    <dgm:cxn modelId="{D62B4701-E31A-4511-AE5D-D3DF7D7E7C69}" type="presParOf" srcId="{65A41956-313C-4B02-A4DA-116364F9C4D3}" destId="{ED8468A2-A3D4-424A-93DA-AD2F418A0E8B}" srcOrd="4" destOrd="0" presId="urn:microsoft.com/office/officeart/2005/8/layout/lProcess2"/>
    <dgm:cxn modelId="{C98BE509-491D-4E68-AACA-130FD367A9CA}" type="presParOf" srcId="{65A41956-313C-4B02-A4DA-116364F9C4D3}" destId="{E10DA3BF-2D3B-441C-835A-2F8E560D3D69}" srcOrd="5" destOrd="0" presId="urn:microsoft.com/office/officeart/2005/8/layout/lProcess2"/>
    <dgm:cxn modelId="{F5A6DE43-2DD1-4965-A945-B77FFBEB8AF1}" type="presParOf" srcId="{65A41956-313C-4B02-A4DA-116364F9C4D3}" destId="{2CD73343-F758-453B-B2F6-4ADEB1F84A3B}" srcOrd="6" destOrd="0" presId="urn:microsoft.com/office/officeart/2005/8/layout/lProcess2"/>
    <dgm:cxn modelId="{B711BF9D-7E70-43B6-8305-6EE49DA62225}" type="presParOf" srcId="{65A41956-313C-4B02-A4DA-116364F9C4D3}" destId="{1CBE7865-017C-4C24-9732-BFD7D57E5839}" srcOrd="7" destOrd="0" presId="urn:microsoft.com/office/officeart/2005/8/layout/lProcess2"/>
    <dgm:cxn modelId="{41DCBBFC-4D51-431C-A451-B21B7D700215}" type="presParOf" srcId="{65A41956-313C-4B02-A4DA-116364F9C4D3}" destId="{E0E200D6-1BD2-4851-8668-503B788C479B}" srcOrd="8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D18BB2-B418-4B29-ACD3-CE96F5137AB2}">
      <dsp:nvSpPr>
        <dsp:cNvPr id="0" name=""/>
        <dsp:cNvSpPr/>
      </dsp:nvSpPr>
      <dsp:spPr>
        <a:xfrm>
          <a:off x="4146" y="0"/>
          <a:ext cx="3988899" cy="4104456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4000" kern="1200" dirty="0"/>
            <a:t>Mikro İktisat</a:t>
          </a:r>
        </a:p>
      </dsp:txBody>
      <dsp:txXfrm>
        <a:off x="4146" y="0"/>
        <a:ext cx="3988899" cy="1231336"/>
      </dsp:txXfrm>
    </dsp:sp>
    <dsp:sp modelId="{4DB7914B-2F2A-4508-9706-F3F08D6FFA4E}">
      <dsp:nvSpPr>
        <dsp:cNvPr id="0" name=""/>
        <dsp:cNvSpPr/>
      </dsp:nvSpPr>
      <dsp:spPr>
        <a:xfrm>
          <a:off x="403036" y="1232113"/>
          <a:ext cx="3191119" cy="47482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kern="1200" dirty="0"/>
            <a:t>Bireysel Piyasa</a:t>
          </a:r>
        </a:p>
      </dsp:txBody>
      <dsp:txXfrm>
        <a:off x="416943" y="1246020"/>
        <a:ext cx="3163305" cy="447014"/>
      </dsp:txXfrm>
    </dsp:sp>
    <dsp:sp modelId="{4405A687-D512-4FEB-8ECF-8779DA602201}">
      <dsp:nvSpPr>
        <dsp:cNvPr id="0" name=""/>
        <dsp:cNvSpPr/>
      </dsp:nvSpPr>
      <dsp:spPr>
        <a:xfrm>
          <a:off x="403036" y="1779992"/>
          <a:ext cx="3191119" cy="47482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kern="1200" dirty="0"/>
            <a:t>Bir malın fiyatının etkisi</a:t>
          </a:r>
        </a:p>
      </dsp:txBody>
      <dsp:txXfrm>
        <a:off x="416943" y="1793899"/>
        <a:ext cx="3163305" cy="447014"/>
      </dsp:txXfrm>
    </dsp:sp>
    <dsp:sp modelId="{5790CB0B-DA5D-481D-873E-24D1EFFD8B1E}">
      <dsp:nvSpPr>
        <dsp:cNvPr id="0" name=""/>
        <dsp:cNvSpPr/>
      </dsp:nvSpPr>
      <dsp:spPr>
        <a:xfrm>
          <a:off x="403036" y="2327870"/>
          <a:ext cx="3191119" cy="47482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kern="1200" dirty="0"/>
            <a:t>Bireysel İşgücü Piyasası</a:t>
          </a:r>
        </a:p>
      </dsp:txBody>
      <dsp:txXfrm>
        <a:off x="416943" y="2341777"/>
        <a:ext cx="3163305" cy="447014"/>
      </dsp:txXfrm>
    </dsp:sp>
    <dsp:sp modelId="{9B407CCF-FDA8-4988-BF50-181157CBA03A}">
      <dsp:nvSpPr>
        <dsp:cNvPr id="0" name=""/>
        <dsp:cNvSpPr/>
      </dsp:nvSpPr>
      <dsp:spPr>
        <a:xfrm>
          <a:off x="403036" y="2875749"/>
          <a:ext cx="3191119" cy="47482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kern="1200" dirty="0"/>
            <a:t>Bireysel Tüketici Davranışı</a:t>
          </a:r>
        </a:p>
      </dsp:txBody>
      <dsp:txXfrm>
        <a:off x="416943" y="2889656"/>
        <a:ext cx="3163305" cy="447014"/>
      </dsp:txXfrm>
    </dsp:sp>
    <dsp:sp modelId="{23E78BFB-D576-4EE4-9AA9-3B4DE0037E7C}">
      <dsp:nvSpPr>
        <dsp:cNvPr id="0" name=""/>
        <dsp:cNvSpPr/>
      </dsp:nvSpPr>
      <dsp:spPr>
        <a:xfrm>
          <a:off x="403036" y="3423628"/>
          <a:ext cx="3191119" cy="47482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kern="1200" dirty="0"/>
            <a:t>Ürün Arzı</a:t>
          </a:r>
        </a:p>
      </dsp:txBody>
      <dsp:txXfrm>
        <a:off x="416943" y="3437535"/>
        <a:ext cx="3163305" cy="447014"/>
      </dsp:txXfrm>
    </dsp:sp>
    <dsp:sp modelId="{D3825E73-7435-468D-9B9A-271BD9D63F22}">
      <dsp:nvSpPr>
        <dsp:cNvPr id="0" name=""/>
        <dsp:cNvSpPr/>
      </dsp:nvSpPr>
      <dsp:spPr>
        <a:xfrm>
          <a:off x="4292213" y="0"/>
          <a:ext cx="3988899" cy="4104456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4000" kern="1200" dirty="0"/>
            <a:t>Makro İktisat</a:t>
          </a:r>
        </a:p>
      </dsp:txBody>
      <dsp:txXfrm>
        <a:off x="4292213" y="0"/>
        <a:ext cx="3988899" cy="1231336"/>
      </dsp:txXfrm>
    </dsp:sp>
    <dsp:sp modelId="{FC729247-489D-4F9C-A7D4-7949CFDAAA45}">
      <dsp:nvSpPr>
        <dsp:cNvPr id="0" name=""/>
        <dsp:cNvSpPr/>
      </dsp:nvSpPr>
      <dsp:spPr>
        <a:xfrm>
          <a:off x="4691103" y="1232113"/>
          <a:ext cx="3191119" cy="47482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kern="1200" dirty="0"/>
            <a:t>Bütün Ekonomi (GSYİH)</a:t>
          </a:r>
        </a:p>
      </dsp:txBody>
      <dsp:txXfrm>
        <a:off x="4705010" y="1246020"/>
        <a:ext cx="3163305" cy="447014"/>
      </dsp:txXfrm>
    </dsp:sp>
    <dsp:sp modelId="{AA6DC034-811E-494A-8A6D-50CF28F2A061}">
      <dsp:nvSpPr>
        <dsp:cNvPr id="0" name=""/>
        <dsp:cNvSpPr/>
      </dsp:nvSpPr>
      <dsp:spPr>
        <a:xfrm>
          <a:off x="4691103" y="1779992"/>
          <a:ext cx="3191119" cy="47482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kern="1200" dirty="0"/>
            <a:t>Enflasyon (Genel Fiyat Düzeyi)</a:t>
          </a:r>
        </a:p>
      </dsp:txBody>
      <dsp:txXfrm>
        <a:off x="4705010" y="1793899"/>
        <a:ext cx="3163305" cy="447014"/>
      </dsp:txXfrm>
    </dsp:sp>
    <dsp:sp modelId="{ED8468A2-A3D4-424A-93DA-AD2F418A0E8B}">
      <dsp:nvSpPr>
        <dsp:cNvPr id="0" name=""/>
        <dsp:cNvSpPr/>
      </dsp:nvSpPr>
      <dsp:spPr>
        <a:xfrm>
          <a:off x="4691103" y="2327870"/>
          <a:ext cx="3191119" cy="47482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kern="1200" dirty="0"/>
            <a:t>İstihdam/İşsizlik</a:t>
          </a:r>
        </a:p>
      </dsp:txBody>
      <dsp:txXfrm>
        <a:off x="4705010" y="2341777"/>
        <a:ext cx="3163305" cy="447014"/>
      </dsp:txXfrm>
    </dsp:sp>
    <dsp:sp modelId="{2CD73343-F758-453B-B2F6-4ADEB1F84A3B}">
      <dsp:nvSpPr>
        <dsp:cNvPr id="0" name=""/>
        <dsp:cNvSpPr/>
      </dsp:nvSpPr>
      <dsp:spPr>
        <a:xfrm>
          <a:off x="4691103" y="2875749"/>
          <a:ext cx="3191119" cy="47482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kern="1200" dirty="0"/>
            <a:t>Toplam Talep</a:t>
          </a:r>
        </a:p>
      </dsp:txBody>
      <dsp:txXfrm>
        <a:off x="4705010" y="2889656"/>
        <a:ext cx="3163305" cy="447014"/>
      </dsp:txXfrm>
    </dsp:sp>
    <dsp:sp modelId="{E0E200D6-1BD2-4851-8668-503B788C479B}">
      <dsp:nvSpPr>
        <dsp:cNvPr id="0" name=""/>
        <dsp:cNvSpPr/>
      </dsp:nvSpPr>
      <dsp:spPr>
        <a:xfrm>
          <a:off x="4691103" y="3423628"/>
          <a:ext cx="3191119" cy="47482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kern="1200" dirty="0"/>
            <a:t>Üretim Kapasitesi</a:t>
          </a:r>
        </a:p>
      </dsp:txBody>
      <dsp:txXfrm>
        <a:off x="4705010" y="3437535"/>
        <a:ext cx="3163305" cy="4470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29" tIns="46516" rIns="93029" bIns="46516" numCol="1" anchor="t" anchorCtr="0" compatLnSpc="1">
            <a:prstTxWarp prst="textNoShape">
              <a:avLst/>
            </a:prstTxWarp>
          </a:bodyPr>
          <a:lstStyle>
            <a:lvl1pPr defTabSz="930275">
              <a:defRPr kumimoji="1" sz="1200">
                <a:latin typeface="Tahoma" pitchFamily="34" charset="0"/>
              </a:defRPr>
            </a:lvl1pPr>
          </a:lstStyle>
          <a:p>
            <a:endParaRPr lang="tr-TR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29" tIns="46516" rIns="93029" bIns="46516" numCol="1" anchor="t" anchorCtr="0" compatLnSpc="1">
            <a:prstTxWarp prst="textNoShape">
              <a:avLst/>
            </a:prstTxWarp>
          </a:bodyPr>
          <a:lstStyle>
            <a:lvl1pPr algn="r" defTabSz="930275">
              <a:defRPr kumimoji="1" sz="1200">
                <a:latin typeface="Tahoma" pitchFamily="34" charset="0"/>
              </a:defRPr>
            </a:lvl1pPr>
          </a:lstStyle>
          <a:p>
            <a:endParaRPr lang="tr-TR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29" tIns="46516" rIns="93029" bIns="46516" numCol="1" anchor="b" anchorCtr="0" compatLnSpc="1">
            <a:prstTxWarp prst="textNoShape">
              <a:avLst/>
            </a:prstTxWarp>
          </a:bodyPr>
          <a:lstStyle>
            <a:lvl1pPr defTabSz="930275">
              <a:defRPr kumimoji="1" sz="1200">
                <a:latin typeface="Tahoma" pitchFamily="34" charset="0"/>
              </a:defRPr>
            </a:lvl1pPr>
          </a:lstStyle>
          <a:p>
            <a:endParaRPr lang="tr-TR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29" tIns="46516" rIns="93029" bIns="46516" numCol="1" anchor="b" anchorCtr="0" compatLnSpc="1">
            <a:prstTxWarp prst="textNoShape">
              <a:avLst/>
            </a:prstTxWarp>
          </a:bodyPr>
          <a:lstStyle>
            <a:lvl1pPr algn="r" defTabSz="930275">
              <a:defRPr kumimoji="1" sz="1200">
                <a:latin typeface="Tahoma" pitchFamily="34" charset="0"/>
              </a:defRPr>
            </a:lvl1pPr>
          </a:lstStyle>
          <a:p>
            <a:fld id="{E1EBDB6E-E768-4A04-80D4-B6E9D4AE11A6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173155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8:59:10.68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24575,'0'0'-8191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06T19:01:56.339"/>
    </inkml:context>
    <inkml:brush xml:id="br0">
      <inkml:brushProperty name="width" value="0.035" units="cm"/>
      <inkml:brushProperty name="height" value="0.035" units="cm"/>
      <inkml:brushProperty name="ignorePressure" value="1"/>
    </inkml:brush>
  </inkml:definitions>
  <inkml:trace contextRef="#ctx0" brushRef="#br0">0 1,'3'1,"-1"1,4 1,2 2,0-1,2 2,-2-1,2 0,-4-1,0-1,-2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9:01:58.60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0 238 24575,'4'-112'0,"-2"97"0,0 1 0,0 0 0,2 1 0,0-1 0,9-23 0,-12 36 0,-1 0 0,1 0 0,-1 0 0,1-1 0,0 1 0,-1 0 0,1 0 0,0 0 0,0 0 0,-1 0 0,1 1 0,0-1 0,0 0 0,0 0 0,0 0 0,0 1 0,0-1 0,1 1 0,1-2 0,-2 2 0,0 0 0,0 0 0,0 0 0,0 1 0,0-1 0,0 0 0,0 0 0,0 1 0,-1-1 0,1 0 0,0 1 0,0-1 0,0 1 0,0-1 0,0 1 0,-1 0 0,1-1 0,0 1 0,0 1 0,5 4 0,-2 1 0,1 0 0,-1 0 0,6 12 0,-9-16 0,20 48 0,-16-37 0,1 0 0,0 0 0,1 0 0,9 12 0,11 16-1365,-18-23-5461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9:02:01.00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0 279 24575,'166'-150'0,"-160"143"0,-1 0 0,1 0 0,-1 0 0,0-1 0,5-12 0,-7 13 0,1 0 0,0 0 0,0 0 0,1 1 0,-1-1 0,1 1 0,12-10 0,-15 14 0,0 1 0,-1 0 0,1 0 0,0 0 0,0 1 0,0-1 0,0 0 0,0 1 0,0 0 0,1-1 0,-1 1 0,0 0 0,0 0 0,0 0 0,0 0 0,0 0 0,0 0 0,0 1 0,0-1 0,0 1 0,0 0 0,0-1 0,0 1 0,0 0 0,0 0 0,0 0 0,0 0 0,-1 1 0,1-1 0,2 3 0,6 5 0,-1 0 0,0 1 0,14 19 0,-17-21 0,49 67 0,-26-34 0,1-1 0,66 65 0,-87-95-315,0 0-1,15 21 0,-22-28-102,9 12-6408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9:02:03.67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24575,'10'9'0,"1"0"0,0-1 0,1 0 0,21 10 0,17 12 0,-28-16 0,-15-10 0,0 0 0,-1 0 0,0 1 0,11 10 0,44 43 0,-41-39 0,-14-13 0,0 0 0,0 0 0,-1 0 0,8 11 0,-11-14 0,-1-1 0,0 1 0,0 0 0,0 0 0,0-1 0,0 1 0,0 0 0,-1 0 0,0 0 0,1 0 0,-1 0 0,0 0 0,0 0 0,-1 0 0,1 0 0,-1 0 0,0 2 0,-1 1-3,0 0-1,0-1 0,-1 1 1,0-1-1,0 0 0,0 0 1,0 0-1,-6 6 0,-38 34 154,34-34-644,2-1 0,-21 25 0,21-18-6332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9:02:11.71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24575,'1'2'0,"-1"-1"0,0 1 0,1-1 0,-1 1 0,1-1 0,-1 1 0,1-1 0,0 0 0,0 0 0,-1 1 0,1-1 0,0 0 0,0 0 0,0 0 0,0 0 0,0 0 0,1 0 0,-1 0 0,0 0 0,2 1 0,32 15 0,-24-12 0,8 4 0,-1 1 0,0 1 0,-1 1 0,0 0 0,20 20 0,-34-29 3,0 0 0,0 1 0,-1-1 0,1 1-1,-1 0 1,0 0 0,0 0 0,0 0 0,-1 0 0,1 0-1,-1 1 1,0-1 0,0 0 0,-1 1 0,1-1 0,-1 0-1,0 1 1,0-1 0,0 1 0,-1-1 0,0 0 0,-1 6-1,-3 7-88,-1 0-1,-1 0 1,-1-1 0,-10 19-1,-1 1-911,8-13-5828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9:02:34.73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0 431 24575,'6'-3'0,"0"-1"0,-1 0 0,1 0 0,-1 0 0,0 0 0,0-1 0,-1 0 0,1 0 0,-1 0 0,5-7 0,3-9 0,15-32 0,-17 33 0,38-66 0,-36 63 0,16-41 0,-8 17 0,-18 42 0,0-1 0,1 0 0,0 0 0,0 0 0,0 1 0,1-1 0,4-4 0,-7 8 0,1 1 0,-1 0 0,0 0 0,0 0 0,1 1 0,-1-1 0,1 0 0,-1 0 0,1 1 0,-1-1 0,1 1 0,-1-1 0,1 1 0,-1 0 0,1 0 0,0-1 0,-1 1 0,1 0 0,0 0 0,-1 1 0,1-1 0,-1 0 0,1 0 0,-1 1 0,1-1 0,0 1 0,-1 0 0,0-1 0,3 3 0,4 1 0,-1 0 0,0 1 0,0 0 0,0 0 0,0 1 0,-1 0 0,8 10 0,2 5 0,15 26 0,-20-28 0,2 0 0,16 19 0,-17-23 0,-1 0 0,0 1 0,-2 1 0,15 31 0,-16-30 0,1 1 0,1-2 0,21 29 0,-14-25-1365,-2-4-5461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9:02:36.82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24575,'17'14'0,"1"0"0,0-2 0,0 0 0,36 17 0,-31-19 0,1-1 0,0-1 0,0-1 0,0-1 0,33 4 0,80 22 0,-135-32 0,-1 0 0,1 0 0,-1 0 0,1 1 0,0-1 0,-1 0 0,1 1 0,-1 0 0,1-1 0,-1 1 0,1 0 0,-1 0 0,0-1 0,1 1 0,-1 0 0,0 0 0,0 1 0,1-1 0,-1 0 0,0 0 0,0 1 0,-1-1 0,1 0 0,0 1 0,0-1 0,0 1 0,-1-1 0,1 3 0,-1-1 0,0-1 0,0 1 0,-1 0 0,1-1 0,-1 1 0,0 0 0,0-1 0,0 1 0,0-1 0,0 0 0,0 1 0,-1-1 0,1 0 0,-1 0 0,0 1 0,-2 1 0,-35 38 0,19-22 0,-24 32 0,34-38-118,-7 10-505,-40 44-1,44-56-6202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9:02:38.86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1 202 24575,'17'-8'0,"-5"2"0,47-13 0,-43 15 0,0 0 0,-1-2 0,1 0 0,-1 0 0,25-16 0,-21 9 0,0 2 0,1 0 0,1 1 0,22-7 0,7-6 0,-36 16 0,0 0 0,31-10 0,-41 16 0,0 0 0,-1 0 0,1 0 0,0 1 0,0 0 0,0 0 0,0 0 0,0 0 0,0 0 0,0 1 0,0 0 0,0 0 0,0 0 0,0 0 0,-1 1 0,7 2 0,-2 2 0,0-1 0,-1 2 0,0-1 0,0 1 0,0 0 0,-1 1 0,0-1 0,0 1 0,-1 1 0,0-1 0,6 14 0,0 3 0,-2 0 0,-1 0 0,6 28 0,-8-16-341,-1 1 0,-2 0-1,-2 47 1,-1-60-6485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9:02:44.77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146 0 24575,'2'1'0,"-1"-1"0,1 0 0,0 0 0,-1 1 0,1-1 0,0 1 0,-1 0 0,1-1 0,-1 1 0,1 0 0,-1 0 0,1 0 0,-1 0 0,1 0 0,-1 0 0,0 1 0,0-1 0,0 0 0,0 1 0,2 2 0,17 36 0,-11-20 0,3 3 0,19 33 0,-26-47 0,1 0 0,-1 0 0,0 0 0,-1 0 0,6 20 0,-9-27 0,-1 0 0,1 0 0,-1 0 0,0 0 0,1 0 0,-1-1 0,0 1 0,0 0 0,0 0 0,0 0 0,0 0 0,-1 0 0,1 0 0,0 0 0,-1 0 0,0 0 0,1-1 0,-1 1 0,0 0 0,0 0 0,0-1 0,0 1 0,0-1 0,-1 1 0,1-1 0,0 1 0,-1-1 0,1 0 0,-1 1 0,1-1 0,-1 0 0,1 0 0,-1 0 0,0 0 0,0-1 0,1 1 0,-1 0 0,-4 0 0,-34 6-341,-1-1 0,0-2-1,-61-3 1,76-1-6485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9:02:49.87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32 24575,'0'8'0,"1"0"0,0-1 0,1 1 0,0 0 0,0-1 0,1 1 0,-1-1 0,2 0 0,-1 0 0,9 13 0,-4-8 0,1-1 0,0 0 0,1 0 0,0-1 0,12 10 0,-17-15 0,0 0 0,0 0 0,-1 1 0,1 0 0,-1 0 0,0 0 0,-1 0 0,0 1 0,0-1 0,4 13 0,-3-8 0,0-1 0,0-1 0,10 15 0,-14-23 0,1 0 0,-1 0 0,1 0 0,0-1 0,-1 1 0,1 0 0,0-1 0,-1 1 0,1-1 0,0 1 0,0-1 0,0 1 0,-1-1 0,1 1 0,0-1 0,0 0 0,0 1 0,0-1 0,0 0 0,0 0 0,0 0 0,0 0 0,0 0 0,-1 0 0,1 0 0,0 0 0,0 0 0,0 0 0,0 0 0,0-1 0,0 1 0,0 0 0,0-1 0,0 1 0,-1-1 0,1 1 0,1-2 0,4-1 0,-1-2 0,0 1 0,0 0 0,6-9 0,-3 5 0,1-3 0,0 1 0,-1-1 0,-1 0 0,7-14 0,20-27 0,0 13 0,-21 25 0,20-28 0,-23 29 7,23-25 0,-14 18-1386,-6 5-5447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06T18:59:44.817"/>
    </inkml:context>
    <inkml:brush xml:id="br0">
      <inkml:brushProperty name="width" value="0.035" units="cm"/>
      <inkml:brushProperty name="height" value="0.035" units="cm"/>
      <inkml:brushProperty name="ignorePressure" value="1"/>
    </inkml:brush>
  </inkml:definitions>
  <inkml:trace contextRef="#ctx0" brushRef="#br0">1 1,'0'4174,"0"-4149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9:02:55.86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24575,'9'0'0,"0"1"0,-1 0 0,1 0 0,0 1 0,-1 1 0,0-1 0,1 1 0,-1 0 0,0 1 0,10 6 0,5 5 0,41 35 0,-32-23 0,-25-22 0,0 1 0,1-2 0,-1 1 0,1-1 0,0 0 0,0-1 0,1 0 0,-1 0 0,0 0 0,1-1 0,11 1 0,-19-3 0,-1 0 0,0 0 0,1 0 0,-1 0 0,0 0 0,1 0 0,-1 0 0,0 0 0,1 0 0,-1 0 0,0 0 0,1 0 0,-1 0 0,0 1 0,1-1 0,-1 0 0,0 0 0,1 0 0,-1 0 0,0 1 0,0-1 0,1 0 0,-1 1 0,0-1 0,0 0 0,0 0 0,1 1 0,-1-1 0,0 0 0,0 1 0,0-1 0,0 0 0,0 1 0,1-1 0,-1 0 0,0 1 0,0 0 0,-8 14 0,-25 16 0,28-26 0,-3 2 0,-1 1 0,2 0 0,-1 1 0,1 0 0,1 0 0,0 0 0,0 1 0,-8 17 0,11-21 17,-1 1-1,0-1 1,0 0-1,0-1 1,-1 1-1,0-1 1,-7 6-1,5-5-315,1 0-1,0 1 1,1 0-1,-9 12 1,6-4-6527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06T19:00:03.428"/>
    </inkml:context>
    <inkml:brush xml:id="br0">
      <inkml:brushProperty name="width" value="0.035" units="cm"/>
      <inkml:brushProperty name="height" value="0.035" units="cm"/>
      <inkml:brushProperty name="ignorePressure" value="1"/>
    </inkml:brush>
  </inkml:definitions>
  <inkml:trace contextRef="#ctx0" brushRef="#br0">1 0,'0'734,"0"-709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06T19:00:47.756"/>
    </inkml:context>
    <inkml:brush xml:id="br0">
      <inkml:brushProperty name="width" value="0.035" units="cm"/>
      <inkml:brushProperty name="height" value="0.035" units="cm"/>
      <inkml:brushProperty name="ignorePressure" value="1"/>
    </inkml:brush>
  </inkml:definitions>
  <inkml:trace contextRef="#ctx0" brushRef="#br0">0 0,'6160'0,"-6509"0,1092 0,-723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06T19:01:04.517"/>
    </inkml:context>
    <inkml:brush xml:id="br0">
      <inkml:brushProperty name="width" value="0.035" units="cm"/>
      <inkml:brushProperty name="height" value="0.035" units="cm"/>
      <inkml:brushProperty name="ignorePressure" value="1"/>
    </inkml:brush>
  </inkml:definitions>
  <inkml:trace contextRef="#ctx0" brushRef="#br0">0 0,'7393'0,"-7367"0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06T19:01:24.091"/>
    </inkml:context>
    <inkml:brush xml:id="br0">
      <inkml:brushProperty name="width" value="0.035" units="cm"/>
      <inkml:brushProperty name="height" value="0.035" units="cm"/>
      <inkml:brushProperty name="ignorePressure" value="1"/>
    </inkml:brush>
  </inkml:definitions>
  <inkml:trace contextRef="#ctx0" brushRef="#br0">1 4522,'4510'-4510,"-4499"4499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06T19:01:52.654"/>
    </inkml:context>
    <inkml:brush xml:id="br0">
      <inkml:brushProperty name="width" value="0.035" units="cm"/>
      <inkml:brushProperty name="height" value="0.035" units="cm"/>
      <inkml:brushProperty name="ignorePressure" value="1"/>
    </inkml:brush>
  </inkml:definitions>
  <inkml:trace contextRef="#ctx0" brushRef="#br0">0 1,'5176'2988,"-5161"-2979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06T19:00:14.456"/>
    </inkml:context>
    <inkml:brush xml:id="br0">
      <inkml:brushProperty name="width" value="0.035" units="cm"/>
      <inkml:brushProperty name="height" value="0.035" units="cm"/>
      <inkml:brushProperty name="ignorePressure" value="1"/>
    </inkml:brush>
  </inkml:definitions>
  <inkml:trace contextRef="#ctx0" brushRef="#br0">1 1,'0'3351,"0"-3332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06T19:00:16.846"/>
    </inkml:context>
    <inkml:brush xml:id="br0">
      <inkml:brushProperty name="width" value="0.035" units="cm"/>
      <inkml:brushProperty name="height" value="0.035" units="cm"/>
      <inkml:brushProperty name="ignorePressure" value="1"/>
    </inkml:brush>
  </inkml:definitions>
  <inkml:trace contextRef="#ctx0" brushRef="#br0">1 0,'0'1105,"0"-1080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9381" tIns="0" rIns="19381" bIns="0" numCol="1" anchor="t" anchorCtr="0" compatLnSpc="1">
            <a:prstTxWarp prst="textNoShape">
              <a:avLst/>
            </a:prstTxWarp>
          </a:bodyPr>
          <a:lstStyle>
            <a:lvl1pPr defTabSz="930275">
              <a:defRPr kumimoji="1" sz="1000" i="1">
                <a:latin typeface="Tahoma" pitchFamily="34" charset="0"/>
              </a:defRPr>
            </a:lvl1pPr>
          </a:lstStyle>
          <a:p>
            <a:r>
              <a:rPr lang="tr-TR"/>
              <a:t>*</a:t>
            </a:r>
            <a:endParaRPr lang="tr-TR" sz="1200" i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9381" tIns="0" rIns="19381" bIns="0" numCol="1" anchor="t" anchorCtr="0" compatLnSpc="1">
            <a:prstTxWarp prst="textNoShape">
              <a:avLst/>
            </a:prstTxWarp>
          </a:bodyPr>
          <a:lstStyle>
            <a:lvl1pPr algn="r" defTabSz="930275">
              <a:defRPr kumimoji="1" sz="1000" i="1">
                <a:latin typeface="Tahoma" pitchFamily="34" charset="0"/>
              </a:defRPr>
            </a:lvl1pPr>
          </a:lstStyle>
          <a:p>
            <a:r>
              <a:rPr lang="tr-TR"/>
              <a:t>16/07/96</a:t>
            </a:r>
            <a:endParaRPr lang="tr-TR" sz="1200" i="0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863" y="4410075"/>
            <a:ext cx="5133975" cy="417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675" tIns="46840" rIns="93675" bIns="468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/>
              <a:t>Ana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3212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9381" tIns="0" rIns="19381" bIns="0" numCol="1" anchor="b" anchorCtr="0" compatLnSpc="1">
            <a:prstTxWarp prst="textNoShape">
              <a:avLst/>
            </a:prstTxWarp>
          </a:bodyPr>
          <a:lstStyle>
            <a:lvl1pPr defTabSz="930275">
              <a:defRPr kumimoji="1" sz="1000" i="1">
                <a:latin typeface="Tahoma" pitchFamily="34" charset="0"/>
              </a:defRPr>
            </a:lvl1pPr>
          </a:lstStyle>
          <a:p>
            <a:r>
              <a:rPr lang="tr-TR"/>
              <a:t>*</a:t>
            </a:r>
            <a:endParaRPr lang="tr-TR" sz="1200" i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9381" tIns="0" rIns="19381" bIns="0" numCol="1" anchor="b" anchorCtr="0" compatLnSpc="1">
            <a:prstTxWarp prst="textNoShape">
              <a:avLst/>
            </a:prstTxWarp>
          </a:bodyPr>
          <a:lstStyle>
            <a:lvl1pPr algn="r" defTabSz="930275">
              <a:defRPr kumimoji="1" sz="1000" i="1">
                <a:latin typeface="Tahoma" pitchFamily="34" charset="0"/>
              </a:defRPr>
            </a:lvl1pPr>
          </a:lstStyle>
          <a:p>
            <a:r>
              <a:rPr lang="tr-TR"/>
              <a:t>##</a:t>
            </a:r>
            <a:endParaRPr lang="tr-TR" sz="1200" i="0"/>
          </a:p>
        </p:txBody>
      </p:sp>
    </p:spTree>
    <p:extLst>
      <p:ext uri="{BB962C8B-B14F-4D97-AF65-F5344CB8AC3E}">
        <p14:creationId xmlns:p14="http://schemas.microsoft.com/office/powerpoint/2010/main" val="3721407584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tr-TR" dirty="0"/>
              <a:t>*</a:t>
            </a:r>
            <a:endParaRPr lang="tr-TR" sz="1200" i="0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tr-TR" dirty="0"/>
              <a:t>16/07/96</a:t>
            </a:r>
            <a:endParaRPr lang="tr-TR" sz="1200" i="0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tr-TR" dirty="0"/>
              <a:t>*</a:t>
            </a:r>
            <a:endParaRPr lang="tr-TR" sz="1200" i="0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tr-TR" dirty="0"/>
              <a:t>##</a:t>
            </a:r>
            <a:endParaRPr lang="tr-TR" sz="1200" i="0" dirty="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2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35843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35844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45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584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35847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48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5849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0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1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585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tr-TR" noProof="0"/>
              <a:t>Asıl başlık stilini düzenlemek için tıklayın</a:t>
            </a:r>
          </a:p>
        </p:txBody>
      </p:sp>
      <p:sp>
        <p:nvSpPr>
          <p:cNvPr id="3585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tr-TR" noProof="0"/>
              <a:t>Asıl alt başlık stilini düzenlemek için tıklayın</a:t>
            </a:r>
          </a:p>
        </p:txBody>
      </p:sp>
      <p:sp>
        <p:nvSpPr>
          <p:cNvPr id="35854" name="Rectangle 14"/>
          <p:cNvSpPr>
            <a:spLocks noGrp="1" noChangeArrowheads="1"/>
          </p:cNvSpPr>
          <p:nvPr>
            <p:ph type="dt" sz="half" idx="2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tr-TR"/>
          </a:p>
        </p:txBody>
      </p:sp>
      <p:sp>
        <p:nvSpPr>
          <p:cNvPr id="35855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tr-TR"/>
          </a:p>
        </p:txBody>
      </p:sp>
      <p:sp>
        <p:nvSpPr>
          <p:cNvPr id="35856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7DC1488-A525-4112-BEAD-0C88EFC20D87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A85DCE-A8A7-4788-8191-74D645EF3601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05021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4E3FBD-C5ED-4EDD-A4AD-31F6AE744A2A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1650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BE898A-E77B-42A1-A5CD-810C452B5057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90559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0BE5AF-20C1-4056-B51E-CA0D7765DED5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7315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1C8A9E-ED41-4455-B311-D514B9A2B3FD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16602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41AE46-1BAE-4EAF-8E52-04DC3BA50D21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12901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4C8361-A2CE-48FB-B844-0CE94F5D7B8D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63839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F7ECE9-1C5B-41C6-9C08-BDB92B05D95F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90542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710251-A8F9-40B4-AFCE-34CA3591947B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16444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F86305-9B96-4597-80C4-433130260C45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8071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tr-TR" sz="2400">
              <a:latin typeface="Tahoma" pitchFamily="34" charset="0"/>
            </a:endParaRP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tr-TR" sz="2400">
              <a:latin typeface="Tahoma" pitchFamily="34" charset="0"/>
            </a:endParaRP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tr-TR" sz="2400">
              <a:latin typeface="Tahoma" pitchFamily="34" charset="0"/>
            </a:endParaRP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tr-TR" sz="2400">
              <a:latin typeface="Tahoma" pitchFamily="34" charset="0"/>
            </a:endParaRPr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tr-TR" sz="2400">
              <a:latin typeface="Tahoma" pitchFamily="34" charset="0"/>
            </a:endParaRPr>
          </a:p>
        </p:txBody>
      </p:sp>
      <p:sp>
        <p:nvSpPr>
          <p:cNvPr id="34823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tr-TR" sz="2400">
              <a:latin typeface="Tahoma" pitchFamily="34" charset="0"/>
            </a:endParaRPr>
          </a:p>
        </p:txBody>
      </p:sp>
      <p:sp>
        <p:nvSpPr>
          <p:cNvPr id="34824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tr-TR" sz="2400">
              <a:latin typeface="Tahoma" pitchFamily="34" charset="0"/>
            </a:endParaRPr>
          </a:p>
        </p:txBody>
      </p:sp>
      <p:sp>
        <p:nvSpPr>
          <p:cNvPr id="34825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tr-TR"/>
              <a:t>Ana başlık stilini düzenlemek için tıklatın</a:t>
            </a:r>
          </a:p>
        </p:txBody>
      </p:sp>
      <p:sp>
        <p:nvSpPr>
          <p:cNvPr id="34826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/>
              <a:t>Ana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3482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3482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3482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fld id="{5DBE51D7-B7DC-4D72-8AB9-84A12E2A9ADA}" type="slidenum">
              <a:rPr lang="tr-TR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0.png"/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0.png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80.png"/><Relationship Id="rId1" Type="http://schemas.openxmlformats.org/officeDocument/2006/relationships/slideLayout" Target="../slideLayouts/slideLayout4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0.png"/><Relationship Id="rId1" Type="http://schemas.openxmlformats.org/officeDocument/2006/relationships/slideLayout" Target="../slideLayouts/slideLayout4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0.png"/><Relationship Id="rId18" Type="http://schemas.openxmlformats.org/officeDocument/2006/relationships/customXml" Target="../ink/ink9.xml"/><Relationship Id="rId26" Type="http://schemas.openxmlformats.org/officeDocument/2006/relationships/customXml" Target="../ink/ink13.xml"/><Relationship Id="rId39" Type="http://schemas.openxmlformats.org/officeDocument/2006/relationships/image" Target="../media/image33.png"/><Relationship Id="rId21" Type="http://schemas.openxmlformats.org/officeDocument/2006/relationships/image" Target="../media/image24.png"/><Relationship Id="rId34" Type="http://schemas.openxmlformats.org/officeDocument/2006/relationships/customXml" Target="../ink/ink17.xml"/><Relationship Id="rId7" Type="http://schemas.openxmlformats.org/officeDocument/2006/relationships/image" Target="../media/image17.png"/><Relationship Id="rId2" Type="http://schemas.openxmlformats.org/officeDocument/2006/relationships/customXml" Target="../ink/ink1.xml"/><Relationship Id="rId16" Type="http://schemas.openxmlformats.org/officeDocument/2006/relationships/customXml" Target="../ink/ink8.xml"/><Relationship Id="rId20" Type="http://schemas.openxmlformats.org/officeDocument/2006/relationships/customXml" Target="../ink/ink10.xml"/><Relationship Id="rId29" Type="http://schemas.openxmlformats.org/officeDocument/2006/relationships/image" Target="../media/image28.png"/><Relationship Id="rId41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11" Type="http://schemas.openxmlformats.org/officeDocument/2006/relationships/image" Target="../media/image19.png"/><Relationship Id="rId24" Type="http://schemas.openxmlformats.org/officeDocument/2006/relationships/customXml" Target="../ink/ink12.xml"/><Relationship Id="rId32" Type="http://schemas.openxmlformats.org/officeDocument/2006/relationships/customXml" Target="../ink/ink16.xml"/><Relationship Id="rId37" Type="http://schemas.openxmlformats.org/officeDocument/2006/relationships/image" Target="../media/image32.png"/><Relationship Id="rId40" Type="http://schemas.openxmlformats.org/officeDocument/2006/relationships/customXml" Target="../ink/ink20.xml"/><Relationship Id="rId5" Type="http://schemas.openxmlformats.org/officeDocument/2006/relationships/image" Target="../media/image16.png"/><Relationship Id="rId15" Type="http://schemas.openxmlformats.org/officeDocument/2006/relationships/image" Target="../media/image21.png"/><Relationship Id="rId23" Type="http://schemas.openxmlformats.org/officeDocument/2006/relationships/image" Target="../media/image25.png"/><Relationship Id="rId28" Type="http://schemas.openxmlformats.org/officeDocument/2006/relationships/customXml" Target="../ink/ink14.xml"/><Relationship Id="rId36" Type="http://schemas.openxmlformats.org/officeDocument/2006/relationships/customXml" Target="../ink/ink18.xml"/><Relationship Id="rId10" Type="http://schemas.openxmlformats.org/officeDocument/2006/relationships/customXml" Target="../ink/ink5.xml"/><Relationship Id="rId19" Type="http://schemas.openxmlformats.org/officeDocument/2006/relationships/image" Target="../media/image23.png"/><Relationship Id="rId31" Type="http://schemas.openxmlformats.org/officeDocument/2006/relationships/image" Target="../media/image29.png"/><Relationship Id="rId4" Type="http://schemas.openxmlformats.org/officeDocument/2006/relationships/customXml" Target="../ink/ink2.xml"/><Relationship Id="rId9" Type="http://schemas.openxmlformats.org/officeDocument/2006/relationships/image" Target="../media/image18.png"/><Relationship Id="rId14" Type="http://schemas.openxmlformats.org/officeDocument/2006/relationships/customXml" Target="../ink/ink7.xml"/><Relationship Id="rId22" Type="http://schemas.openxmlformats.org/officeDocument/2006/relationships/customXml" Target="../ink/ink11.xml"/><Relationship Id="rId27" Type="http://schemas.openxmlformats.org/officeDocument/2006/relationships/image" Target="../media/image27.png"/><Relationship Id="rId30" Type="http://schemas.openxmlformats.org/officeDocument/2006/relationships/customXml" Target="../ink/ink15.xml"/><Relationship Id="rId35" Type="http://schemas.openxmlformats.org/officeDocument/2006/relationships/image" Target="../media/image31.png"/><Relationship Id="rId8" Type="http://schemas.openxmlformats.org/officeDocument/2006/relationships/customXml" Target="../ink/ink4.xml"/><Relationship Id="rId3" Type="http://schemas.openxmlformats.org/officeDocument/2006/relationships/image" Target="../media/image15.png"/><Relationship Id="rId12" Type="http://schemas.openxmlformats.org/officeDocument/2006/relationships/customXml" Target="../ink/ink6.xml"/><Relationship Id="rId17" Type="http://schemas.openxmlformats.org/officeDocument/2006/relationships/image" Target="../media/image22.png"/><Relationship Id="rId25" Type="http://schemas.openxmlformats.org/officeDocument/2006/relationships/image" Target="../media/image26.png"/><Relationship Id="rId33" Type="http://schemas.openxmlformats.org/officeDocument/2006/relationships/image" Target="../media/image30.png"/><Relationship Id="rId38" Type="http://schemas.openxmlformats.org/officeDocument/2006/relationships/customXml" Target="../ink/ink19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744488"/>
          </a:xfrm>
        </p:spPr>
        <p:txBody>
          <a:bodyPr/>
          <a:lstStyle/>
          <a:p>
            <a:r>
              <a:rPr lang="tr-TR" dirty="0"/>
              <a:t>IKT101 - İktisada Giriş I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227584" y="3429000"/>
            <a:ext cx="6400800" cy="1752600"/>
          </a:xfrm>
        </p:spPr>
        <p:txBody>
          <a:bodyPr/>
          <a:lstStyle/>
          <a:p>
            <a:pPr algn="l"/>
            <a:r>
              <a:rPr lang="tr-TR" sz="2400" dirty="0">
                <a:solidFill>
                  <a:srgbClr val="FF0000"/>
                </a:solidFill>
              </a:rPr>
              <a:t>Dersin amacı:</a:t>
            </a:r>
          </a:p>
          <a:p>
            <a:pPr algn="l"/>
            <a:r>
              <a:rPr lang="tr-TR" sz="2400" dirty="0"/>
              <a:t>Bu ders mikro iktisat dersine giriş niteliği taşımaktadır. Makro ekonominin de mikro temellerini vermeyi amaçlar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9E3D59D3-42B0-B9C5-F825-00157919F8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7984" y="6183662"/>
            <a:ext cx="4335016" cy="521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algn="r"/>
            <a:r>
              <a:rPr lang="tr-TR" sz="2800" kern="0" dirty="0">
                <a:solidFill>
                  <a:schemeClr val="tx1"/>
                </a:solidFill>
              </a:rPr>
              <a:t>Arş. Gör. Dr. Sefa ERKUŞ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8E64305-5C46-77FC-DA23-66829CC839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6093296"/>
            <a:ext cx="4176464" cy="613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r>
              <a:rPr lang="tr-TR" sz="1800" b="1" kern="0" dirty="0">
                <a:solidFill>
                  <a:schemeClr val="tx1"/>
                </a:solidFill>
              </a:rPr>
              <a:t>Web: </a:t>
            </a:r>
            <a:r>
              <a:rPr lang="tr-TR" sz="1800" kern="0" dirty="0">
                <a:solidFill>
                  <a:schemeClr val="tx1"/>
                </a:solidFill>
              </a:rPr>
              <a:t>www.sefaerkus.com</a:t>
            </a:r>
          </a:p>
          <a:p>
            <a:r>
              <a:rPr lang="tr-TR" sz="1800" b="1" kern="0" dirty="0">
                <a:solidFill>
                  <a:schemeClr val="tx1"/>
                </a:solidFill>
              </a:rPr>
              <a:t>E-mail: </a:t>
            </a:r>
            <a:r>
              <a:rPr lang="tr-TR" sz="1800" kern="0" dirty="0">
                <a:solidFill>
                  <a:schemeClr val="tx1"/>
                </a:solidFill>
              </a:rPr>
              <a:t>sefaerkus@karabuk.edu.tr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utoUpdateAnimBg="0"/>
      <p:bldP spid="4101" grpId="0" autoUpdateAnimBg="0"/>
      <p:bldP spid="2" grpId="0" autoUpdateAnimBg="0"/>
      <p:bldP spid="3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 wrap="square" lIns="92075" tIns="46037" rIns="92075" bIns="46037" anchor="b">
            <a:normAutofit/>
          </a:bodyPr>
          <a:lstStyle/>
          <a:p>
            <a:r>
              <a:rPr lang="tr-TR" dirty="0"/>
              <a:t>İktisadın Kapsamı</a:t>
            </a:r>
          </a:p>
        </p:txBody>
      </p:sp>
      <p:pic>
        <p:nvPicPr>
          <p:cNvPr id="3" name="Resim 2" descr="yer, dış mekan, gökyüzü, günbatımı içeren bir resim&#10;&#10;Açıklama otomatik olarak oluşturuldu">
            <a:extLst>
              <a:ext uri="{FF2B5EF4-FFF2-40B4-BE49-F238E27FC236}">
                <a16:creationId xmlns:a16="http://schemas.microsoft.com/office/drawing/2014/main" id="{1FA6BFBF-7B8E-942A-4027-025F7C27C2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96" r="29489"/>
          <a:stretch/>
        </p:blipFill>
        <p:spPr>
          <a:xfrm>
            <a:off x="1182688" y="2017713"/>
            <a:ext cx="3810000" cy="4114800"/>
          </a:xfrm>
          <a:prstGeom prst="rect">
            <a:avLst/>
          </a:prstGeom>
          <a:noFill/>
        </p:spPr>
      </p:pic>
      <p:sp>
        <p:nvSpPr>
          <p:cNvPr id="5123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 wrap="square" lIns="182562" tIns="46037" rIns="182562" bIns="46037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tr-TR" sz="2200" dirty="0"/>
              <a:t>İktisat (</a:t>
            </a:r>
            <a:r>
              <a:rPr lang="tr-TR" sz="2200" dirty="0">
                <a:solidFill>
                  <a:srgbClr val="FF0000"/>
                </a:solidFill>
              </a:rPr>
              <a:t>Tanım 1</a:t>
            </a:r>
            <a:r>
              <a:rPr lang="tr-TR" sz="2200" dirty="0"/>
              <a:t>): İktisadi ajanların </a:t>
            </a:r>
            <a:r>
              <a:rPr lang="tr-TR" sz="2200" u="sng" dirty="0">
                <a:solidFill>
                  <a:srgbClr val="FF0000"/>
                </a:solidFill>
              </a:rPr>
              <a:t>kıt kaynakları </a:t>
            </a:r>
            <a:r>
              <a:rPr lang="tr-TR" sz="2200" dirty="0"/>
              <a:t>nasıl tahsis edeceklerine ilişkin nasıl </a:t>
            </a:r>
            <a:r>
              <a:rPr lang="tr-TR" sz="2200" u="sng" dirty="0">
                <a:solidFill>
                  <a:srgbClr val="FF0000"/>
                </a:solidFill>
              </a:rPr>
              <a:t>seçim yaptıkları</a:t>
            </a:r>
            <a:r>
              <a:rPr lang="tr-TR" sz="2200" dirty="0">
                <a:solidFill>
                  <a:srgbClr val="FF0000"/>
                </a:solidFill>
              </a:rPr>
              <a:t> </a:t>
            </a:r>
            <a:r>
              <a:rPr lang="tr-TR" sz="2200" dirty="0"/>
              <a:t>ve bunun topluma etkilerini araştıran bilim dalıdır.</a:t>
            </a:r>
          </a:p>
          <a:p>
            <a:pPr>
              <a:lnSpc>
                <a:spcPct val="90000"/>
              </a:lnSpc>
            </a:pPr>
            <a:r>
              <a:rPr lang="tr-TR" sz="2200" dirty="0"/>
              <a:t>İktisat (</a:t>
            </a:r>
            <a:r>
              <a:rPr lang="tr-TR" sz="2200" dirty="0">
                <a:solidFill>
                  <a:srgbClr val="FF0000"/>
                </a:solidFill>
              </a:rPr>
              <a:t>Tanım 2</a:t>
            </a:r>
            <a:r>
              <a:rPr lang="tr-TR" sz="2200" dirty="0"/>
              <a:t>): Sonsuz insan ihtiyaçlarının kıt kaynaklarla nasıl karşılanacağını araştıran bilim dalıdır.</a:t>
            </a:r>
          </a:p>
          <a:p>
            <a:pPr>
              <a:lnSpc>
                <a:spcPct val="90000"/>
              </a:lnSpc>
            </a:pPr>
            <a:endParaRPr lang="tr-TR" sz="2200" dirty="0"/>
          </a:p>
        </p:txBody>
      </p:sp>
    </p:spTree>
  </p:cSld>
  <p:clrMapOvr>
    <a:masterClrMapping/>
  </p:clrMapOvr>
  <p:transition spd="med">
    <p:fade/>
  </p:transition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B11C5CF-0CBF-D4BE-ADD4-836B04732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Arzı Etkileyen Unsurlar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0482B2A8-6576-698F-CB72-7DEA574E9F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Girdi Fiyatları</a:t>
            </a:r>
          </a:p>
          <a:p>
            <a:r>
              <a:rPr lang="tr-TR" dirty="0"/>
              <a:t>Teknoloji</a:t>
            </a:r>
          </a:p>
          <a:p>
            <a:r>
              <a:rPr lang="tr-TR" dirty="0"/>
              <a:t>Satıcı Sayısı</a:t>
            </a:r>
          </a:p>
          <a:p>
            <a:r>
              <a:rPr lang="tr-TR" dirty="0"/>
              <a:t>Satıcıların Beklentileri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39727364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B11C5CF-0CBF-D4BE-ADD4-836B04732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458787"/>
          </a:xfrm>
        </p:spPr>
        <p:txBody>
          <a:bodyPr wrap="square" anchor="b">
            <a:normAutofit fontScale="90000"/>
          </a:bodyPr>
          <a:lstStyle/>
          <a:p>
            <a:r>
              <a:rPr lang="tr-TR" dirty="0"/>
              <a:t>Ekonomi Güven Endeksi</a:t>
            </a:r>
          </a:p>
        </p:txBody>
      </p:sp>
      <p:pic>
        <p:nvPicPr>
          <p:cNvPr id="8" name="İçerik Yer Tutucusu 4" descr="metin, diyagram, çizgi, kalıp, desen, düzen içeren bir resim&#10;&#10;Açıklama otomatik olarak oluşturuldu">
            <a:extLst>
              <a:ext uri="{FF2B5EF4-FFF2-40B4-BE49-F238E27FC236}">
                <a16:creationId xmlns:a16="http://schemas.microsoft.com/office/drawing/2014/main" id="{94E3F4C5-637A-A068-1CA4-A8465686E8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05368"/>
            <a:ext cx="4824536" cy="6663428"/>
          </a:xfrm>
          <a:noFill/>
        </p:spPr>
      </p:pic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DBCD562A-67E5-5773-37B7-76CA7F00F3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1988840"/>
            <a:ext cx="3538736" cy="4779956"/>
          </a:xfrm>
        </p:spPr>
        <p:txBody>
          <a:bodyPr/>
          <a:lstStyle/>
          <a:p>
            <a:r>
              <a:rPr lang="en-US" sz="2000" dirty="0" err="1">
                <a:solidFill>
                  <a:srgbClr val="FF0000"/>
                </a:solidFill>
              </a:rPr>
              <a:t>Satın</a:t>
            </a:r>
            <a:r>
              <a:rPr lang="en-US" sz="2000" dirty="0">
                <a:solidFill>
                  <a:srgbClr val="FF0000"/>
                </a:solidFill>
              </a:rPr>
              <a:t> Alma </a:t>
            </a:r>
            <a:r>
              <a:rPr lang="en-US" sz="2000" dirty="0" err="1">
                <a:solidFill>
                  <a:srgbClr val="FF0000"/>
                </a:solidFill>
              </a:rPr>
              <a:t>Yöneticileri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Endeksi</a:t>
            </a:r>
            <a:r>
              <a:rPr lang="en-US" sz="2000" dirty="0">
                <a:solidFill>
                  <a:srgbClr val="FF0000"/>
                </a:solidFill>
              </a:rPr>
              <a:t>" </a:t>
            </a:r>
            <a:r>
              <a:rPr lang="en-US" sz="2000" dirty="0"/>
              <a:t>(Purchasing Managers' Index </a:t>
            </a:r>
            <a:r>
              <a:rPr lang="en-US" sz="2000" dirty="0" err="1"/>
              <a:t>veya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FF0000"/>
                </a:solidFill>
              </a:rPr>
              <a:t>PMI</a:t>
            </a:r>
            <a:r>
              <a:rPr lang="en-US" sz="2000" dirty="0"/>
              <a:t>), </a:t>
            </a:r>
            <a:r>
              <a:rPr lang="en-US" sz="2000" dirty="0" err="1"/>
              <a:t>iş</a:t>
            </a:r>
            <a:r>
              <a:rPr lang="en-US" sz="2000" dirty="0"/>
              <a:t> </a:t>
            </a:r>
            <a:r>
              <a:rPr lang="en-US" sz="2000" dirty="0" err="1"/>
              <a:t>dünyasındaki</a:t>
            </a:r>
            <a:r>
              <a:rPr lang="en-US" sz="2000" dirty="0"/>
              <a:t> </a:t>
            </a:r>
            <a:r>
              <a:rPr lang="en-US" sz="2000" dirty="0" err="1"/>
              <a:t>satın</a:t>
            </a:r>
            <a:r>
              <a:rPr lang="en-US" sz="2000" dirty="0"/>
              <a:t> alma </a:t>
            </a:r>
            <a:r>
              <a:rPr lang="en-US" sz="2000" dirty="0" err="1"/>
              <a:t>ve</a:t>
            </a:r>
            <a:r>
              <a:rPr lang="en-US" sz="2000" dirty="0"/>
              <a:t> </a:t>
            </a:r>
            <a:r>
              <a:rPr lang="en-US" sz="2000" dirty="0" err="1"/>
              <a:t>tedarik</a:t>
            </a:r>
            <a:r>
              <a:rPr lang="en-US" sz="2000" dirty="0"/>
              <a:t> </a:t>
            </a:r>
            <a:r>
              <a:rPr lang="en-US" sz="2000" dirty="0" err="1"/>
              <a:t>zinciri</a:t>
            </a:r>
            <a:r>
              <a:rPr lang="en-US" sz="2000" dirty="0"/>
              <a:t> </a:t>
            </a:r>
            <a:r>
              <a:rPr lang="en-US" sz="2000" dirty="0" err="1"/>
              <a:t>yönetimi</a:t>
            </a:r>
            <a:r>
              <a:rPr lang="en-US" sz="2000" dirty="0"/>
              <a:t> </a:t>
            </a:r>
            <a:r>
              <a:rPr lang="en-US" sz="2000" dirty="0" err="1"/>
              <a:t>uzmanlarının</a:t>
            </a:r>
            <a:r>
              <a:rPr lang="en-US" sz="2000" dirty="0"/>
              <a:t> </a:t>
            </a:r>
            <a:r>
              <a:rPr lang="en-US" sz="2000" dirty="0" err="1"/>
              <a:t>ekonomik</a:t>
            </a:r>
            <a:r>
              <a:rPr lang="en-US" sz="2000" dirty="0"/>
              <a:t> </a:t>
            </a:r>
            <a:r>
              <a:rPr lang="en-US" sz="2000" dirty="0" err="1"/>
              <a:t>faaliyetleri</a:t>
            </a:r>
            <a:r>
              <a:rPr lang="en-US" sz="2000" dirty="0"/>
              <a:t> </a:t>
            </a:r>
            <a:r>
              <a:rPr lang="en-US" sz="2000" dirty="0" err="1"/>
              <a:t>değerlendirmek</a:t>
            </a:r>
            <a:r>
              <a:rPr lang="en-US" sz="2000" dirty="0"/>
              <a:t> </a:t>
            </a:r>
            <a:r>
              <a:rPr lang="en-US" sz="2000" dirty="0" err="1"/>
              <a:t>ve</a:t>
            </a:r>
            <a:r>
              <a:rPr lang="en-US" sz="2000" dirty="0"/>
              <a:t> </a:t>
            </a:r>
            <a:r>
              <a:rPr lang="en-US" sz="2000" dirty="0" err="1"/>
              <a:t>izlemek</a:t>
            </a:r>
            <a:r>
              <a:rPr lang="en-US" sz="2000" dirty="0"/>
              <a:t> </a:t>
            </a:r>
            <a:r>
              <a:rPr lang="en-US" sz="2000" dirty="0" err="1"/>
              <a:t>için</a:t>
            </a:r>
            <a:r>
              <a:rPr lang="en-US" sz="2000" dirty="0"/>
              <a:t> </a:t>
            </a:r>
            <a:r>
              <a:rPr lang="en-US" sz="2000" dirty="0" err="1"/>
              <a:t>kullanılan</a:t>
            </a:r>
            <a:r>
              <a:rPr lang="en-US" sz="2000" dirty="0"/>
              <a:t> </a:t>
            </a:r>
            <a:r>
              <a:rPr lang="en-US" sz="2000" dirty="0" err="1"/>
              <a:t>bir</a:t>
            </a:r>
            <a:r>
              <a:rPr lang="en-US" sz="2000" dirty="0"/>
              <a:t> </a:t>
            </a:r>
            <a:r>
              <a:rPr lang="en-US" sz="2000" dirty="0" err="1"/>
              <a:t>ölçü</a:t>
            </a:r>
            <a:r>
              <a:rPr lang="en-US" sz="2000" dirty="0"/>
              <a:t> </a:t>
            </a:r>
            <a:r>
              <a:rPr lang="en-US" sz="2000" dirty="0" err="1"/>
              <a:t>veya</a:t>
            </a:r>
            <a:r>
              <a:rPr lang="en-US" sz="2000" dirty="0"/>
              <a:t> </a:t>
            </a:r>
            <a:r>
              <a:rPr lang="en-US" sz="2000" dirty="0" err="1"/>
              <a:t>endekstir</a:t>
            </a:r>
            <a:r>
              <a:rPr lang="en-US" sz="2000" dirty="0"/>
              <a:t>. Bu </a:t>
            </a:r>
            <a:r>
              <a:rPr lang="en-US" sz="2000" dirty="0" err="1"/>
              <a:t>endeks</a:t>
            </a:r>
            <a:r>
              <a:rPr lang="en-US" sz="2000" dirty="0"/>
              <a:t>, </a:t>
            </a:r>
            <a:r>
              <a:rPr lang="en-US" sz="2000" dirty="0" err="1"/>
              <a:t>genellikle</a:t>
            </a:r>
            <a:r>
              <a:rPr lang="en-US" sz="2000" dirty="0"/>
              <a:t> </a:t>
            </a:r>
            <a:r>
              <a:rPr lang="en-US" sz="2000" dirty="0" err="1"/>
              <a:t>imalat</a:t>
            </a:r>
            <a:r>
              <a:rPr lang="en-US" sz="2000" dirty="0"/>
              <a:t> </a:t>
            </a:r>
            <a:r>
              <a:rPr lang="en-US" sz="2000" dirty="0" err="1"/>
              <a:t>ve</a:t>
            </a:r>
            <a:r>
              <a:rPr lang="en-US" sz="2000" dirty="0"/>
              <a:t> </a:t>
            </a:r>
            <a:r>
              <a:rPr lang="en-US" sz="2000" dirty="0" err="1"/>
              <a:t>hizmet</a:t>
            </a:r>
            <a:r>
              <a:rPr lang="en-US" sz="2000" dirty="0"/>
              <a:t> </a:t>
            </a:r>
            <a:r>
              <a:rPr lang="en-US" sz="2000" dirty="0" err="1"/>
              <a:t>sektörleri</a:t>
            </a:r>
            <a:r>
              <a:rPr lang="en-US" sz="2000" dirty="0"/>
              <a:t> </a:t>
            </a:r>
            <a:r>
              <a:rPr lang="en-US" sz="2000" dirty="0" err="1"/>
              <a:t>için</a:t>
            </a:r>
            <a:r>
              <a:rPr lang="en-US" sz="2000" dirty="0"/>
              <a:t> </a:t>
            </a:r>
            <a:r>
              <a:rPr lang="en-US" sz="2000" dirty="0" err="1"/>
              <a:t>ayrı</a:t>
            </a:r>
            <a:r>
              <a:rPr lang="en-US" sz="2000" dirty="0"/>
              <a:t> </a:t>
            </a:r>
            <a:r>
              <a:rPr lang="en-US" sz="2000" dirty="0" err="1"/>
              <a:t>ayrı</a:t>
            </a:r>
            <a:r>
              <a:rPr lang="en-US" sz="2000" dirty="0"/>
              <a:t> </a:t>
            </a:r>
            <a:r>
              <a:rPr lang="en-US" sz="2000" dirty="0" err="1"/>
              <a:t>hesaplanır</a:t>
            </a:r>
            <a:r>
              <a:rPr lang="en-US" sz="2000" dirty="0"/>
              <a:t> </a:t>
            </a:r>
            <a:r>
              <a:rPr lang="en-US" sz="2000" dirty="0" err="1"/>
              <a:t>ve</a:t>
            </a:r>
            <a:r>
              <a:rPr lang="en-US" sz="2000" dirty="0"/>
              <a:t> </a:t>
            </a:r>
            <a:r>
              <a:rPr lang="en-US" sz="2000" dirty="0" err="1"/>
              <a:t>ekonomik</a:t>
            </a:r>
            <a:r>
              <a:rPr lang="en-US" sz="2000" dirty="0"/>
              <a:t> </a:t>
            </a:r>
            <a:r>
              <a:rPr lang="en-US" sz="2000" dirty="0" err="1"/>
              <a:t>aktivitenin</a:t>
            </a:r>
            <a:r>
              <a:rPr lang="en-US" sz="2000" dirty="0"/>
              <a:t> </a:t>
            </a:r>
            <a:r>
              <a:rPr lang="en-US" sz="2000" dirty="0" err="1"/>
              <a:t>sağlığını</a:t>
            </a:r>
            <a:r>
              <a:rPr lang="en-US" sz="2000" dirty="0"/>
              <a:t> </a:t>
            </a:r>
            <a:r>
              <a:rPr lang="en-US" sz="2000" dirty="0" err="1"/>
              <a:t>ve</a:t>
            </a:r>
            <a:r>
              <a:rPr lang="en-US" sz="2000" dirty="0"/>
              <a:t> </a:t>
            </a:r>
            <a:r>
              <a:rPr lang="en-US" sz="2000" dirty="0" err="1"/>
              <a:t>büyümesini</a:t>
            </a:r>
            <a:r>
              <a:rPr lang="en-US" sz="2000" dirty="0"/>
              <a:t> </a:t>
            </a:r>
            <a:r>
              <a:rPr lang="en-US" sz="2000" dirty="0" err="1"/>
              <a:t>izlemek</a:t>
            </a:r>
            <a:r>
              <a:rPr lang="en-US" sz="2000" dirty="0"/>
              <a:t> </a:t>
            </a:r>
            <a:r>
              <a:rPr lang="en-US" sz="2000" dirty="0" err="1"/>
              <a:t>amacıyla</a:t>
            </a:r>
            <a:r>
              <a:rPr lang="en-US" sz="2000" dirty="0"/>
              <a:t> </a:t>
            </a:r>
            <a:r>
              <a:rPr lang="en-US" sz="2000" dirty="0" err="1"/>
              <a:t>kullanılır</a:t>
            </a:r>
            <a:r>
              <a:rPr lang="en-US" sz="20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618202815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B11C5CF-0CBF-D4BE-ADD4-836B04732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Arz ve Talep Dengesi</a:t>
            </a:r>
          </a:p>
        </p:txBody>
      </p:sp>
      <p:pic>
        <p:nvPicPr>
          <p:cNvPr id="5" name="İçerik Yer Tutucusu 4" descr="metin, ekran görüntüsü, çizgi, öykü gelişim çizgisi; kumpas; grafiğini çıkarma içeren bir resim&#10;&#10;Açıklama otomatik olarak oluşturuldu">
            <a:extLst>
              <a:ext uri="{FF2B5EF4-FFF2-40B4-BE49-F238E27FC236}">
                <a16:creationId xmlns:a16="http://schemas.microsoft.com/office/drawing/2014/main" id="{64350186-1BF7-4060-ECD0-542E9C9B70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132856"/>
            <a:ext cx="7224088" cy="4032448"/>
          </a:xfrm>
        </p:spPr>
      </p:pic>
    </p:spTree>
    <p:extLst>
      <p:ext uri="{BB962C8B-B14F-4D97-AF65-F5344CB8AC3E}">
        <p14:creationId xmlns:p14="http://schemas.microsoft.com/office/powerpoint/2010/main" val="2734907421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B11C5CF-0CBF-D4BE-ADD4-836B04732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 wrap="square" anchor="b">
            <a:normAutofit/>
          </a:bodyPr>
          <a:lstStyle/>
          <a:p>
            <a:r>
              <a:rPr lang="tr-TR" dirty="0"/>
              <a:t>Arz ve Talep Dengesi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27432B80-A4D2-5B86-C7EE-BBCB93052E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2688" y="2641601"/>
            <a:ext cx="3810000" cy="2867024"/>
          </a:xfrm>
          <a:prstGeom prst="rect">
            <a:avLst/>
          </a:prstGeom>
          <a:noFill/>
        </p:spPr>
      </p:pic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09A9FCB8-CCEC-AE12-D3B6-28A343D473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r>
              <a:rPr lang="tr-TR" dirty="0"/>
              <a:t>Tavuk Eti Piyasası dengede iken; denge fiyatı P = 100 TL, denge miktarı Q= 300 Bin tondur.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728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B11C5CF-0CBF-D4BE-ADD4-836B04732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 wrap="square" anchor="b">
            <a:normAutofit/>
          </a:bodyPr>
          <a:lstStyle/>
          <a:p>
            <a:r>
              <a:rPr lang="tr-TR" dirty="0"/>
              <a:t>Arz ve Talep Dengesi</a:t>
            </a:r>
          </a:p>
        </p:txBody>
      </p:sp>
      <p:pic>
        <p:nvPicPr>
          <p:cNvPr id="4" name="Resim 3" descr="ekran görüntüsü, metin, yazı tipi, diyagram içeren bir resim&#10;&#10;Açıklama otomatik olarak oluşturuldu">
            <a:extLst>
              <a:ext uri="{FF2B5EF4-FFF2-40B4-BE49-F238E27FC236}">
                <a16:creationId xmlns:a16="http://schemas.microsoft.com/office/drawing/2014/main" id="{176CA159-3651-F5A0-3777-D4DEAB8D0E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2362928"/>
            <a:ext cx="4093096" cy="3202847"/>
          </a:xfrm>
          <a:prstGeom prst="rect">
            <a:avLst/>
          </a:prstGeom>
          <a:noFill/>
        </p:spPr>
      </p:pic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09A9FCB8-CCEC-AE12-D3B6-28A343D473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 wrap="square" anchor="t">
            <a:normAutofit/>
          </a:bodyPr>
          <a:lstStyle/>
          <a:p>
            <a:r>
              <a:rPr lang="tr-TR" dirty="0"/>
              <a:t>Et fiyatları 100 TL’ye düşerse Tavuk Piyasasında denge nasıl değişir?</a:t>
            </a:r>
          </a:p>
          <a:p>
            <a:r>
              <a:rPr lang="tr-TR" dirty="0"/>
              <a:t>Et ikame mal olduğu için ikame malın fiyatı düşerse </a:t>
            </a:r>
            <a:r>
              <a:rPr lang="tr-TR"/>
              <a:t>Tavuk talebi</a:t>
            </a:r>
            <a:r>
              <a:rPr lang="tr-TR" dirty="0"/>
              <a:t> azalır!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993182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B11C5CF-0CBF-D4BE-ADD4-836B04732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 wrap="square" anchor="b">
            <a:normAutofit/>
          </a:bodyPr>
          <a:lstStyle/>
          <a:p>
            <a:r>
              <a:rPr lang="tr-TR" dirty="0"/>
              <a:t>Arz ve Talep Dengesi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09A9FCB8-CCEC-AE12-D3B6-28A343D473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 wrap="square" anchor="t">
            <a:normAutofit/>
          </a:bodyPr>
          <a:lstStyle/>
          <a:p>
            <a:r>
              <a:rPr lang="tr-TR" dirty="0"/>
              <a:t>Tavuk yemi fiyatları ucuzlar ise piyasada denge nasıl değişir?</a:t>
            </a:r>
          </a:p>
          <a:p>
            <a:r>
              <a:rPr lang="tr-TR" dirty="0"/>
              <a:t>Girdi maliyeti azalırsa Tavuk üretimi daha kazançlı olur. Tavuk arzı artar!</a:t>
            </a:r>
          </a:p>
          <a:p>
            <a:endParaRPr lang="en-US" dirty="0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D49BA414-EABB-F0C6-3A8A-9E4A31B923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2348880"/>
            <a:ext cx="4040188" cy="30402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29460086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B11C5CF-0CBF-D4BE-ADD4-836B04732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Dengenin Değişmesi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0482B2A8-6576-698F-CB72-7DEA574E9F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Arz veya talebi etkileyen faktörler dengenin değişmesine neden olur.</a:t>
            </a:r>
          </a:p>
          <a:p>
            <a:r>
              <a:rPr lang="tr-TR" dirty="0"/>
              <a:t>Denge fiyat artar/azalır</a:t>
            </a:r>
          </a:p>
          <a:p>
            <a:r>
              <a:rPr lang="tr-TR" dirty="0"/>
              <a:t>Denge miktar artar/azalır.</a:t>
            </a:r>
          </a:p>
        </p:txBody>
      </p:sp>
    </p:spTree>
    <p:extLst>
      <p:ext uri="{BB962C8B-B14F-4D97-AF65-F5344CB8AC3E}">
        <p14:creationId xmlns:p14="http://schemas.microsoft.com/office/powerpoint/2010/main" val="3086150045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B11C5CF-0CBF-D4BE-ADD4-836B04732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Devlet Müdahalesi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84CB55F-2AE3-9384-96BC-BFB9D3DBC2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Vergiler (Dolaylı ve Doğrudan)</a:t>
            </a:r>
          </a:p>
          <a:p>
            <a:r>
              <a:rPr lang="tr-TR" dirty="0"/>
              <a:t>Sübvansiyon</a:t>
            </a:r>
          </a:p>
          <a:p>
            <a:r>
              <a:rPr lang="tr-TR" dirty="0"/>
              <a:t>Tavan Fiyat</a:t>
            </a:r>
          </a:p>
          <a:p>
            <a:r>
              <a:rPr lang="tr-TR" dirty="0"/>
              <a:t>Taban Fiyat</a:t>
            </a:r>
          </a:p>
          <a:p>
            <a:r>
              <a:rPr lang="tr-TR" dirty="0"/>
              <a:t>Kota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88739437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B11C5CF-0CBF-D4BE-ADD4-836B04732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4. Bölüm Sonu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84CB55F-2AE3-9384-96BC-BFB9D3DBC2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2688" y="2017712"/>
            <a:ext cx="7772400" cy="4507631"/>
          </a:xfrm>
        </p:spPr>
        <p:txBody>
          <a:bodyPr/>
          <a:lstStyle/>
          <a:p>
            <a:r>
              <a:rPr lang="tr-TR" sz="1800" dirty="0"/>
              <a:t>Vergiler (Dolaylı ve Doğrudan)</a:t>
            </a:r>
          </a:p>
          <a:p>
            <a:r>
              <a:rPr lang="tr-TR" sz="1800" dirty="0"/>
              <a:t>Sübvansiyon</a:t>
            </a:r>
          </a:p>
          <a:p>
            <a:r>
              <a:rPr lang="tr-TR" sz="1800" dirty="0"/>
              <a:t>Tavan Fiyat</a:t>
            </a:r>
          </a:p>
          <a:p>
            <a:r>
              <a:rPr lang="tr-TR" sz="1800" dirty="0"/>
              <a:t>Taban Fiyat</a:t>
            </a:r>
          </a:p>
          <a:p>
            <a:r>
              <a:rPr lang="tr-TR" sz="1800" dirty="0"/>
              <a:t>Kota</a:t>
            </a:r>
          </a:p>
          <a:p>
            <a:r>
              <a:rPr lang="tr-TR" sz="1800" dirty="0"/>
              <a:t>Arz Kanunu</a:t>
            </a:r>
          </a:p>
          <a:p>
            <a:r>
              <a:rPr lang="tr-TR" sz="1800" dirty="0"/>
              <a:t>Talep Kanunu</a:t>
            </a:r>
          </a:p>
          <a:p>
            <a:r>
              <a:rPr lang="tr-TR" sz="1800" dirty="0"/>
              <a:t>Azalan Marjinal fayda</a:t>
            </a:r>
          </a:p>
          <a:p>
            <a:r>
              <a:rPr lang="tr-TR" sz="1800" dirty="0"/>
              <a:t>Tüketici Güven Endeksi</a:t>
            </a:r>
          </a:p>
          <a:p>
            <a:r>
              <a:rPr lang="tr-TR" sz="1800" dirty="0"/>
              <a:t>PMI</a:t>
            </a:r>
          </a:p>
          <a:p>
            <a:r>
              <a:rPr lang="tr-TR" sz="1800" dirty="0"/>
              <a:t>Talebi etkileyen unsurlar</a:t>
            </a:r>
          </a:p>
          <a:p>
            <a:r>
              <a:rPr lang="tr-TR" sz="1800" dirty="0"/>
              <a:t>Arzı etkileyen unsurlar</a:t>
            </a:r>
          </a:p>
          <a:p>
            <a:r>
              <a:rPr lang="tr-TR" sz="1800" dirty="0"/>
              <a:t>Mal çeşitleri (Normal, Düşük, Lüks, İkame, Tamamlayıcı mal)</a:t>
            </a:r>
          </a:p>
        </p:txBody>
      </p:sp>
    </p:spTree>
    <p:extLst>
      <p:ext uri="{BB962C8B-B14F-4D97-AF65-F5344CB8AC3E}">
        <p14:creationId xmlns:p14="http://schemas.microsoft.com/office/powerpoint/2010/main" val="2443658262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B11C5CF-0CBF-D4BE-ADD4-836B04732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481" y="2780928"/>
            <a:ext cx="7793037" cy="1728192"/>
          </a:xfrm>
        </p:spPr>
        <p:txBody>
          <a:bodyPr/>
          <a:lstStyle/>
          <a:p>
            <a:pPr algn="ctr"/>
            <a:br>
              <a:rPr lang="tr-TR" sz="5400" dirty="0"/>
            </a:br>
            <a:r>
              <a:rPr lang="tr-TR" sz="5400" b="1" dirty="0"/>
              <a:t>5. Bölüm</a:t>
            </a:r>
            <a:br>
              <a:rPr lang="tr-TR" sz="5400" dirty="0"/>
            </a:br>
            <a:r>
              <a:rPr lang="tr-TR" sz="5400" dirty="0">
                <a:solidFill>
                  <a:srgbClr val="FF0000"/>
                </a:solidFill>
              </a:rPr>
              <a:t>TÜKETİCİ TEORİSİ</a:t>
            </a:r>
          </a:p>
        </p:txBody>
      </p:sp>
    </p:spTree>
    <p:extLst>
      <p:ext uri="{BB962C8B-B14F-4D97-AF65-F5344CB8AC3E}">
        <p14:creationId xmlns:p14="http://schemas.microsoft.com/office/powerpoint/2010/main" val="22715334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7" rIns="92075" bIns="46037" anchor="ctr"/>
          <a:lstStyle/>
          <a:p>
            <a:r>
              <a:rPr lang="tr-TR" dirty="0"/>
              <a:t>İktisat Mı? Ekonomi Mi?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182562" tIns="46037" rIns="182562" bIns="46037"/>
          <a:lstStyle/>
          <a:p>
            <a:r>
              <a:rPr lang="tr-TR" sz="2800" dirty="0">
                <a:solidFill>
                  <a:srgbClr val="FF0000"/>
                </a:solidFill>
              </a:rPr>
              <a:t>Ekonomi </a:t>
            </a:r>
            <a:r>
              <a:rPr lang="tr-TR" sz="2800" i="1" dirty="0">
                <a:solidFill>
                  <a:srgbClr val="FF0000"/>
                </a:solidFill>
              </a:rPr>
              <a:t>(Economy): </a:t>
            </a:r>
            <a:r>
              <a:rPr lang="tr-TR" sz="2800" dirty="0"/>
              <a:t>Belirli bir bölgede gerçekleştirilen </a:t>
            </a:r>
            <a:r>
              <a:rPr lang="tr-TR" sz="2800" dirty="0">
                <a:solidFill>
                  <a:srgbClr val="FF0000"/>
                </a:solidFill>
              </a:rPr>
              <a:t>üretim, tüketim ve dağıtım faaliyetini</a:t>
            </a:r>
            <a:r>
              <a:rPr lang="tr-TR" sz="2800" dirty="0"/>
              <a:t> nitelemektedir.</a:t>
            </a:r>
          </a:p>
          <a:p>
            <a:r>
              <a:rPr lang="tr-TR" sz="2800" dirty="0">
                <a:solidFill>
                  <a:srgbClr val="FF0000"/>
                </a:solidFill>
              </a:rPr>
              <a:t>İktisat</a:t>
            </a:r>
            <a:r>
              <a:rPr lang="tr-TR" sz="2800" b="1" dirty="0">
                <a:solidFill>
                  <a:srgbClr val="FF0000"/>
                </a:solidFill>
              </a:rPr>
              <a:t> </a:t>
            </a:r>
            <a:r>
              <a:rPr lang="tr-TR" sz="2800" i="1" dirty="0">
                <a:solidFill>
                  <a:srgbClr val="FF0000"/>
                </a:solidFill>
              </a:rPr>
              <a:t>(Economics): </a:t>
            </a:r>
            <a:r>
              <a:rPr lang="tr-TR" sz="2800" dirty="0"/>
              <a:t>İktisadi ajanların kıt kaynakları nasıl tahsis ettiği ve bunun topluma etkilerini araştıran </a:t>
            </a:r>
            <a:r>
              <a:rPr lang="tr-TR" sz="2800" dirty="0">
                <a:solidFill>
                  <a:srgbClr val="FF0000"/>
                </a:solidFill>
              </a:rPr>
              <a:t>bilim dalıdır</a:t>
            </a:r>
            <a:r>
              <a:rPr lang="tr-TR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70315005"/>
      </p:ext>
    </p:extLst>
  </p:cSld>
  <p:clrMapOvr>
    <a:masterClrMapping/>
  </p:clrMapOvr>
  <p:transition spd="med">
    <p:fade/>
  </p:transition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B11C5CF-0CBF-D4BE-ADD4-836B04732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Tüketim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757B629-217C-AECB-52C5-935F159AC5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Mal ve hizmetler söz konusu olduğunda tüketiciler ve üreticiler; alıcılar ve satıcıları incelemek gerekir.</a:t>
            </a:r>
          </a:p>
          <a:p>
            <a:r>
              <a:rPr lang="tr-TR" dirty="0"/>
              <a:t>Tüketici teorisi, tüketicilerin faydasını analiz ederken neleri dikkate aldığını açıklamaya çalışır.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60606759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B11C5CF-0CBF-D4BE-ADD4-836B04732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Tüketiciler Nasıl Karar Verir?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757B629-217C-AECB-52C5-935F159AC5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Alıcının (</a:t>
            </a:r>
            <a:r>
              <a:rPr lang="tr-TR" dirty="0" err="1">
                <a:solidFill>
                  <a:srgbClr val="FF0000"/>
                </a:solidFill>
              </a:rPr>
              <a:t>Buyer</a:t>
            </a:r>
            <a:r>
              <a:rPr lang="tr-TR" dirty="0"/>
              <a:t>) problemini analiz ederken 3 şeyi göz önünde bulundururuz.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/>
              <a:t>Ne istiyor?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/>
              <a:t>İstediği şeyin fiyatı ne?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/>
              <a:t>Bütçesi ne kadar?</a:t>
            </a:r>
          </a:p>
        </p:txBody>
      </p:sp>
    </p:spTree>
    <p:extLst>
      <p:ext uri="{BB962C8B-B14F-4D97-AF65-F5344CB8AC3E}">
        <p14:creationId xmlns:p14="http://schemas.microsoft.com/office/powerpoint/2010/main" val="3581624932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B11C5CF-0CBF-D4BE-ADD4-836B04732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Ne istiyor?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757B629-217C-AECB-52C5-935F159AC5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İktisatçılar, alıcıların faydalarını maksimize edecek şekilde tüketim yaptığını </a:t>
            </a:r>
            <a:r>
              <a:rPr lang="tr-TR" dirty="0">
                <a:solidFill>
                  <a:srgbClr val="FF0000"/>
                </a:solidFill>
              </a:rPr>
              <a:t>varsayar</a:t>
            </a:r>
            <a:r>
              <a:rPr lang="tr-TR" dirty="0"/>
              <a:t>.</a:t>
            </a:r>
          </a:p>
          <a:p>
            <a:r>
              <a:rPr lang="tr-TR" dirty="0"/>
              <a:t>Tüketicinin ne istediği zaman içerisinde değişse de iktisadi analiz onun </a:t>
            </a:r>
            <a:r>
              <a:rPr lang="tr-TR" dirty="0">
                <a:solidFill>
                  <a:srgbClr val="FF0000"/>
                </a:solidFill>
              </a:rPr>
              <a:t>önündeki seçenekler </a:t>
            </a:r>
            <a:r>
              <a:rPr lang="tr-TR" dirty="0"/>
              <a:t>arasında kendisini </a:t>
            </a:r>
            <a:r>
              <a:rPr lang="tr-TR" dirty="0">
                <a:solidFill>
                  <a:srgbClr val="FF0000"/>
                </a:solidFill>
              </a:rPr>
              <a:t>en tatmin edecek</a:t>
            </a:r>
            <a:r>
              <a:rPr lang="tr-TR" dirty="0"/>
              <a:t> şey satın alacağına ilişkindir.</a:t>
            </a:r>
          </a:p>
        </p:txBody>
      </p:sp>
    </p:spTree>
    <p:extLst>
      <p:ext uri="{BB962C8B-B14F-4D97-AF65-F5344CB8AC3E}">
        <p14:creationId xmlns:p14="http://schemas.microsoft.com/office/powerpoint/2010/main" val="1909723859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B11C5CF-0CBF-D4BE-ADD4-836B04732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Ne istiyor?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757B629-217C-AECB-52C5-935F159AC5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İktisatta tüketicileri analiz ederken </a:t>
            </a:r>
            <a:r>
              <a:rPr lang="tr-TR" dirty="0" err="1">
                <a:solidFill>
                  <a:srgbClr val="FF0000"/>
                </a:solidFill>
              </a:rPr>
              <a:t>Walras</a:t>
            </a:r>
            <a:r>
              <a:rPr lang="tr-TR" dirty="0">
                <a:solidFill>
                  <a:srgbClr val="FF0000"/>
                </a:solidFill>
              </a:rPr>
              <a:t> Kanunu’na </a:t>
            </a:r>
            <a:r>
              <a:rPr lang="tr-TR" dirty="0"/>
              <a:t>göre hareket ederiz.</a:t>
            </a:r>
          </a:p>
          <a:p>
            <a:r>
              <a:rPr lang="tr-TR" dirty="0">
                <a:solidFill>
                  <a:srgbClr val="FF0000"/>
                </a:solidFill>
              </a:rPr>
              <a:t>Varsayıma</a:t>
            </a:r>
            <a:r>
              <a:rPr lang="tr-TR" dirty="0"/>
              <a:t> göre tüketici önündeki mallar arasında </a:t>
            </a:r>
            <a:r>
              <a:rPr lang="tr-TR" dirty="0">
                <a:solidFill>
                  <a:srgbClr val="FF0000"/>
                </a:solidFill>
              </a:rPr>
              <a:t>faydasını maksimize </a:t>
            </a:r>
            <a:r>
              <a:rPr lang="tr-TR" dirty="0"/>
              <a:t>edecek şekilde </a:t>
            </a:r>
            <a:r>
              <a:rPr lang="tr-TR" dirty="0">
                <a:solidFill>
                  <a:srgbClr val="FF0000"/>
                </a:solidFill>
              </a:rPr>
              <a:t>bütçesinin hepsini </a:t>
            </a:r>
            <a:r>
              <a:rPr lang="tr-TR" dirty="0"/>
              <a:t>harcar!</a:t>
            </a:r>
          </a:p>
        </p:txBody>
      </p:sp>
    </p:spTree>
    <p:extLst>
      <p:ext uri="{BB962C8B-B14F-4D97-AF65-F5344CB8AC3E}">
        <p14:creationId xmlns:p14="http://schemas.microsoft.com/office/powerpoint/2010/main" val="2380517323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B11C5CF-0CBF-D4BE-ADD4-836B04732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Ne istiyor?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757B629-217C-AECB-52C5-935F159AC5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Talep: </a:t>
            </a:r>
            <a:r>
              <a:rPr lang="tr-TR" dirty="0"/>
              <a:t>Tüketicilerin belirli bir ürünü veya hizmeti </a:t>
            </a:r>
            <a:r>
              <a:rPr lang="tr-TR" dirty="0">
                <a:solidFill>
                  <a:srgbClr val="FF0000"/>
                </a:solidFill>
              </a:rPr>
              <a:t>satın alma </a:t>
            </a:r>
            <a:r>
              <a:rPr lang="tr-TR" dirty="0"/>
              <a:t>veya </a:t>
            </a:r>
            <a:r>
              <a:rPr lang="tr-TR" dirty="0">
                <a:solidFill>
                  <a:srgbClr val="FF0000"/>
                </a:solidFill>
              </a:rPr>
              <a:t>kullanma isteği </a:t>
            </a:r>
            <a:r>
              <a:rPr lang="tr-TR" dirty="0"/>
              <a:t>talep olarak adlandırılır</a:t>
            </a:r>
            <a:endParaRPr lang="tr-TR" dirty="0">
              <a:solidFill>
                <a:srgbClr val="FF0000"/>
              </a:solidFill>
            </a:endParaRPr>
          </a:p>
          <a:p>
            <a:r>
              <a:rPr lang="tr-TR" dirty="0">
                <a:solidFill>
                  <a:srgbClr val="FF0000"/>
                </a:solidFill>
              </a:rPr>
              <a:t>Efektif talep: </a:t>
            </a:r>
            <a:r>
              <a:rPr lang="tr-TR" dirty="0"/>
              <a:t>Sadece bir malın veya hizmetin arz edilmesiyle değil, aynı zamanda tüketicilerin bu mal veya hizmeti satın alacak </a:t>
            </a:r>
            <a:r>
              <a:rPr lang="tr-TR" dirty="0">
                <a:solidFill>
                  <a:srgbClr val="FF0000"/>
                </a:solidFill>
              </a:rPr>
              <a:t>ekonomik güce sahip olmaları</a:t>
            </a:r>
            <a:r>
              <a:rPr lang="tr-TR" dirty="0"/>
              <a:t> durumunu içerir.</a:t>
            </a:r>
          </a:p>
        </p:txBody>
      </p:sp>
    </p:spTree>
    <p:extLst>
      <p:ext uri="{BB962C8B-B14F-4D97-AF65-F5344CB8AC3E}">
        <p14:creationId xmlns:p14="http://schemas.microsoft.com/office/powerpoint/2010/main" val="769116191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B11C5CF-0CBF-D4BE-ADD4-836B04732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Mal ve Hizmetlerin Fiyatı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757B629-217C-AECB-52C5-935F159AC5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İktisatçıların en çok araştırdıkları şeylerden biri malların </a:t>
            </a:r>
            <a:r>
              <a:rPr lang="tr-TR" dirty="0">
                <a:solidFill>
                  <a:srgbClr val="FF0000"/>
                </a:solidFill>
              </a:rPr>
              <a:t>göreli</a:t>
            </a:r>
            <a:r>
              <a:rPr lang="tr-TR" dirty="0"/>
              <a:t> fiyatıdır. Seçeneklerimizi değerlendirirken seçeneklerin bize ne kadara mal olacağını </a:t>
            </a:r>
            <a:r>
              <a:rPr lang="tr-TR" dirty="0">
                <a:solidFill>
                  <a:srgbClr val="FF0000"/>
                </a:solidFill>
              </a:rPr>
              <a:t>karşılaştırırız </a:t>
            </a:r>
            <a:r>
              <a:rPr lang="tr-TR" dirty="0"/>
              <a:t>(</a:t>
            </a:r>
            <a:r>
              <a:rPr lang="tr-TR" dirty="0">
                <a:solidFill>
                  <a:srgbClr val="FF0000"/>
                </a:solidFill>
              </a:rPr>
              <a:t>göreceli, </a:t>
            </a:r>
            <a:r>
              <a:rPr lang="tr-TR" dirty="0" err="1">
                <a:solidFill>
                  <a:srgbClr val="FF0000"/>
                </a:solidFill>
              </a:rPr>
              <a:t>nısbi</a:t>
            </a:r>
            <a:r>
              <a:rPr lang="tr-TR" dirty="0">
                <a:solidFill>
                  <a:srgbClr val="FF0000"/>
                </a:solidFill>
              </a:rPr>
              <a:t>, relatif</a:t>
            </a:r>
            <a:r>
              <a:rPr lang="tr-TR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126480357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B11C5CF-0CBF-D4BE-ADD4-836B04732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Bütçe Ne Kadar?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757B629-217C-AECB-52C5-935F159AC5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Bütçe seti, bir tüketicinin parasıyla satın alabileceği </a:t>
            </a:r>
            <a:r>
              <a:rPr lang="tr-TR" dirty="0">
                <a:solidFill>
                  <a:srgbClr val="FF0000"/>
                </a:solidFill>
              </a:rPr>
              <a:t>tüm olası mal </a:t>
            </a:r>
            <a:r>
              <a:rPr lang="tr-TR" dirty="0"/>
              <a:t>ve </a:t>
            </a:r>
            <a:r>
              <a:rPr lang="tr-TR" dirty="0">
                <a:solidFill>
                  <a:srgbClr val="FF0000"/>
                </a:solidFill>
              </a:rPr>
              <a:t>hizmet</a:t>
            </a:r>
            <a:r>
              <a:rPr lang="tr-TR" dirty="0"/>
              <a:t> paketlerinin </a:t>
            </a:r>
            <a:r>
              <a:rPr lang="tr-TR" dirty="0">
                <a:solidFill>
                  <a:srgbClr val="FF0000"/>
                </a:solidFill>
              </a:rPr>
              <a:t>kümesidir.</a:t>
            </a:r>
          </a:p>
          <a:p>
            <a:r>
              <a:rPr lang="tr-TR" dirty="0"/>
              <a:t>(Tişört, Çorap, pantolon)</a:t>
            </a:r>
          </a:p>
          <a:p>
            <a:r>
              <a:rPr lang="tr-TR" dirty="0"/>
              <a:t>(5 Tişört), (4 tişört, 6 çorap), (2 tişört, 1 pantolon, 1 çorap) gibi.</a:t>
            </a:r>
          </a:p>
        </p:txBody>
      </p:sp>
    </p:spTree>
    <p:extLst>
      <p:ext uri="{BB962C8B-B14F-4D97-AF65-F5344CB8AC3E}">
        <p14:creationId xmlns:p14="http://schemas.microsoft.com/office/powerpoint/2010/main" val="922045194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B11C5CF-0CBF-D4BE-ADD4-836B04732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Bütçe Setinin Grafiği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757B629-217C-AECB-52C5-935F159AC5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423" y="2060848"/>
            <a:ext cx="7772400" cy="873202"/>
          </a:xfrm>
        </p:spPr>
        <p:txBody>
          <a:bodyPr/>
          <a:lstStyle/>
          <a:p>
            <a:pPr marL="0" indent="0" algn="ctr">
              <a:buNone/>
            </a:pPr>
            <a:r>
              <a:rPr lang="tr-TR" sz="2400" dirty="0"/>
              <a:t>Bütçe = 300 TL, Tişört 25 TL ve Pantolon 50 TL</a:t>
            </a:r>
          </a:p>
        </p:txBody>
      </p:sp>
      <p:graphicFrame>
        <p:nvGraphicFramePr>
          <p:cNvPr id="60" name="Tablo 59">
            <a:extLst>
              <a:ext uri="{FF2B5EF4-FFF2-40B4-BE49-F238E27FC236}">
                <a16:creationId xmlns:a16="http://schemas.microsoft.com/office/drawing/2014/main" id="{C1257D42-EC52-D3DC-5E54-45101EC53F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1493512"/>
              </p:ext>
            </p:extLst>
          </p:nvPr>
        </p:nvGraphicFramePr>
        <p:xfrm>
          <a:off x="4211960" y="3068960"/>
          <a:ext cx="4244232" cy="17373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171892">
                  <a:extLst>
                    <a:ext uri="{9D8B030D-6E8A-4147-A177-3AD203B41FA5}">
                      <a16:colId xmlns:a16="http://schemas.microsoft.com/office/drawing/2014/main" val="1626220809"/>
                    </a:ext>
                  </a:extLst>
                </a:gridCol>
                <a:gridCol w="1536170">
                  <a:extLst>
                    <a:ext uri="{9D8B030D-6E8A-4147-A177-3AD203B41FA5}">
                      <a16:colId xmlns:a16="http://schemas.microsoft.com/office/drawing/2014/main" val="1778489470"/>
                    </a:ext>
                  </a:extLst>
                </a:gridCol>
                <a:gridCol w="1536170">
                  <a:extLst>
                    <a:ext uri="{9D8B030D-6E8A-4147-A177-3AD203B41FA5}">
                      <a16:colId xmlns:a16="http://schemas.microsoft.com/office/drawing/2014/main" val="2541864661"/>
                    </a:ext>
                  </a:extLst>
                </a:gridCol>
              </a:tblGrid>
              <a:tr h="380834">
                <a:tc>
                  <a:txBody>
                    <a:bodyPr/>
                    <a:lstStyle/>
                    <a:p>
                      <a:pPr algn="ctr"/>
                      <a:r>
                        <a:rPr lang="tr-TR" sz="1400" dirty="0"/>
                        <a:t>Mal Sepeti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/>
                        <a:t>Tişört Miktarı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/>
                        <a:t>Pantolon Miktarı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7367914"/>
                  </a:ext>
                </a:extLst>
              </a:tr>
              <a:tr h="264831">
                <a:tc>
                  <a:txBody>
                    <a:bodyPr/>
                    <a:lstStyle/>
                    <a:p>
                      <a:pPr algn="ctr"/>
                      <a:r>
                        <a:rPr lang="tr-TR" sz="14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4301058"/>
                  </a:ext>
                </a:extLst>
              </a:tr>
              <a:tr h="264831">
                <a:tc>
                  <a:txBody>
                    <a:bodyPr/>
                    <a:lstStyle/>
                    <a:p>
                      <a:pPr algn="ctr"/>
                      <a:r>
                        <a:rPr lang="tr-TR" sz="1400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973837"/>
                  </a:ext>
                </a:extLst>
              </a:tr>
              <a:tr h="264831">
                <a:tc>
                  <a:txBody>
                    <a:bodyPr/>
                    <a:lstStyle/>
                    <a:p>
                      <a:pPr algn="ctr"/>
                      <a:r>
                        <a:rPr lang="tr-TR" sz="1400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4741576"/>
                  </a:ext>
                </a:extLst>
              </a:tr>
              <a:tr h="264831">
                <a:tc>
                  <a:txBody>
                    <a:bodyPr/>
                    <a:lstStyle/>
                    <a:p>
                      <a:pPr algn="ctr"/>
                      <a:r>
                        <a:rPr lang="tr-TR" sz="1400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0991032"/>
                  </a:ext>
                </a:extLst>
              </a:tr>
            </a:tbl>
          </a:graphicData>
        </a:graphic>
      </p:graphicFrame>
      <p:pic>
        <p:nvPicPr>
          <p:cNvPr id="6" name="Resim 5">
            <a:extLst>
              <a:ext uri="{FF2B5EF4-FFF2-40B4-BE49-F238E27FC236}">
                <a16:creationId xmlns:a16="http://schemas.microsoft.com/office/drawing/2014/main" id="{5F4BF14A-93D3-A284-23C1-4AE9FF325D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2564904"/>
            <a:ext cx="3960440" cy="4010943"/>
          </a:xfrm>
          <a:prstGeom prst="rect">
            <a:avLst/>
          </a:prstGeom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71447CE6-5AD2-BAB7-0775-D035E421FD57}"/>
              </a:ext>
            </a:extLst>
          </p:cNvPr>
          <p:cNvSpPr txBox="1"/>
          <p:nvPr/>
        </p:nvSpPr>
        <p:spPr>
          <a:xfrm>
            <a:off x="4776194" y="494123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800" dirty="0">
                <a:solidFill>
                  <a:srgbClr val="FF0000"/>
                </a:solidFill>
              </a:rPr>
              <a:t>A</a:t>
            </a:r>
            <a:r>
              <a:rPr lang="tr-TR" sz="1800" dirty="0"/>
              <a:t> noktası paranızla alabileceğiniz maksimum tişört miktarını gösterir.</a:t>
            </a:r>
            <a:endParaRPr lang="tr-TR" dirty="0"/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4F817885-5323-B1ED-1D5C-6DAD2C6DAC07}"/>
              </a:ext>
            </a:extLst>
          </p:cNvPr>
          <p:cNvSpPr txBox="1"/>
          <p:nvPr/>
        </p:nvSpPr>
        <p:spPr>
          <a:xfrm>
            <a:off x="4788026" y="5805264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800" dirty="0">
                <a:solidFill>
                  <a:srgbClr val="FF0000"/>
                </a:solidFill>
              </a:rPr>
              <a:t>D</a:t>
            </a:r>
            <a:r>
              <a:rPr lang="tr-TR" sz="1800" dirty="0"/>
              <a:t> noktası paranızla alabileceğiniz maksimum pantolon miktarını gösterir.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17019120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B11C5CF-0CBF-D4BE-ADD4-836B04732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Bütçe Ne Kadar?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757B629-217C-AECB-52C5-935F159AC5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Tüketici, faydasını maksimize etmek için bütçesinin hepsini harcamak zorundadır. Bu nedenle A ve D noktaları arasında bir noktada denge sağlanır. </a:t>
            </a:r>
          </a:p>
          <a:p>
            <a:r>
              <a:rPr lang="tr-TR" dirty="0"/>
              <a:t>Bütçe </a:t>
            </a:r>
            <a:r>
              <a:rPr lang="tr-TR" dirty="0" err="1"/>
              <a:t>doğrusudan</a:t>
            </a:r>
            <a:r>
              <a:rPr lang="tr-TR" dirty="0"/>
              <a:t> </a:t>
            </a:r>
            <a:r>
              <a:rPr lang="tr-TR" dirty="0">
                <a:solidFill>
                  <a:srgbClr val="FF0000"/>
                </a:solidFill>
              </a:rPr>
              <a:t>sol tarafta </a:t>
            </a:r>
            <a:r>
              <a:rPr lang="tr-TR" dirty="0"/>
              <a:t>bütçenin </a:t>
            </a:r>
            <a:r>
              <a:rPr lang="tr-TR" dirty="0">
                <a:solidFill>
                  <a:srgbClr val="FF0000"/>
                </a:solidFill>
              </a:rPr>
              <a:t>hepsi harcanmamış</a:t>
            </a:r>
            <a:r>
              <a:rPr lang="tr-TR" dirty="0"/>
              <a:t> demektir.</a:t>
            </a:r>
          </a:p>
        </p:txBody>
      </p:sp>
    </p:spTree>
    <p:extLst>
      <p:ext uri="{BB962C8B-B14F-4D97-AF65-F5344CB8AC3E}">
        <p14:creationId xmlns:p14="http://schemas.microsoft.com/office/powerpoint/2010/main" val="3036627607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B11C5CF-0CBF-D4BE-ADD4-836B04732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Fırsat maliyeti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>
                <a:extLst>
                  <a:ext uri="{FF2B5EF4-FFF2-40B4-BE49-F238E27FC236}">
                    <a16:creationId xmlns:a16="http://schemas.microsoft.com/office/drawing/2014/main" id="{C757B629-217C-AECB-52C5-935F159AC5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716084" y="2542139"/>
                <a:ext cx="2736304" cy="873202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tr-TR" sz="2400" i="0">
                              <a:latin typeface="Cambria Math" panose="02040503050406030204" pitchFamily="18" charset="0"/>
                            </a:rPr>
                            <m:t>Pantolon</m:t>
                          </m:r>
                          <m:r>
                            <a:rPr lang="tr-TR" sz="24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tr-TR" sz="2400" i="0">
                              <a:latin typeface="Cambria Math" panose="02040503050406030204" pitchFamily="18" charset="0"/>
                            </a:rPr>
                            <m:t>Kayb</m:t>
                          </m:r>
                          <m:r>
                            <a:rPr lang="tr-TR" sz="2400" i="0">
                              <a:latin typeface="Cambria Math" panose="02040503050406030204" pitchFamily="18" charset="0"/>
                            </a:rPr>
                            <m:t>ı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tr-TR" sz="2400" b="0" i="0" smtClean="0">
                              <a:latin typeface="Cambria Math" panose="02040503050406030204" pitchFamily="18" charset="0"/>
                            </a:rPr>
                            <m:t>Tisort</m:t>
                          </m:r>
                          <m:r>
                            <a:rPr lang="tr-TR" sz="24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tr-TR" sz="2400" b="0" i="0" smtClean="0">
                              <a:latin typeface="Cambria Math" panose="02040503050406030204" pitchFamily="18" charset="0"/>
                            </a:rPr>
                            <m:t>Kazanc</m:t>
                          </m:r>
                          <m:r>
                            <a:rPr lang="tr-TR" sz="2400" b="0" i="0" smtClean="0">
                              <a:latin typeface="Cambria Math" panose="02040503050406030204" pitchFamily="18" charset="0"/>
                            </a:rPr>
                            <m:t>ı</m:t>
                          </m:r>
                        </m:den>
                      </m:f>
                    </m:oMath>
                  </m:oMathPara>
                </a14:m>
                <a:endParaRPr lang="tr-TR" sz="2800" dirty="0"/>
              </a:p>
            </p:txBody>
          </p:sp>
        </mc:Choice>
        <mc:Fallback xmlns="">
          <p:sp>
            <p:nvSpPr>
              <p:cNvPr id="3" name="İçerik Yer Tutucusu 2">
                <a:extLst>
                  <a:ext uri="{FF2B5EF4-FFF2-40B4-BE49-F238E27FC236}">
                    <a16:creationId xmlns:a16="http://schemas.microsoft.com/office/drawing/2014/main" id="{C757B629-217C-AECB-52C5-935F159AC5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16084" y="2542139"/>
                <a:ext cx="2736304" cy="873202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İçerik Yer Tutucusu 2">
                <a:extLst>
                  <a:ext uri="{FF2B5EF4-FFF2-40B4-BE49-F238E27FC236}">
                    <a16:creationId xmlns:a16="http://schemas.microsoft.com/office/drawing/2014/main" id="{6FB3CDF1-EA7B-9262-FE8D-CE9AF9B7D11B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4716016" y="3415341"/>
                <a:ext cx="864096" cy="8732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sz="2400" i="1" kern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b="0" i="1" kern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sz="2400" b="0" i="1" kern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tr-TR" sz="2800" kern="0" dirty="0"/>
              </a:p>
            </p:txBody>
          </p:sp>
        </mc:Choice>
        <mc:Fallback xmlns="">
          <p:sp>
            <p:nvSpPr>
              <p:cNvPr id="4" name="İçerik Yer Tutucusu 2">
                <a:extLst>
                  <a:ext uri="{FF2B5EF4-FFF2-40B4-BE49-F238E27FC236}">
                    <a16:creationId xmlns:a16="http://schemas.microsoft.com/office/drawing/2014/main" id="{6FB3CDF1-EA7B-9262-FE8D-CE9AF9B7D1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16016" y="3415341"/>
                <a:ext cx="864096" cy="87320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İçerik Yer Tutucusu 2">
            <a:extLst>
              <a:ext uri="{FF2B5EF4-FFF2-40B4-BE49-F238E27FC236}">
                <a16:creationId xmlns:a16="http://schemas.microsoft.com/office/drawing/2014/main" id="{0858998F-49DD-1B3E-81BF-3D50B1509DD7}"/>
              </a:ext>
            </a:extLst>
          </p:cNvPr>
          <p:cNvSpPr txBox="1">
            <a:spLocks/>
          </p:cNvSpPr>
          <p:nvPr/>
        </p:nvSpPr>
        <p:spPr bwMode="auto">
          <a:xfrm>
            <a:off x="1043608" y="4355812"/>
            <a:ext cx="6552728" cy="873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tr-TR" sz="2400" kern="0" dirty="0"/>
              <a:t>Bu fırsat maliyeti kısaca 2 tişört almak için 1 pantolondan vazgeçmeniz gerektiğini gösterir. 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B4794D1B-F2B3-138A-AC93-6EEEFA908398}"/>
              </a:ext>
            </a:extLst>
          </p:cNvPr>
          <p:cNvSpPr txBox="1"/>
          <p:nvPr/>
        </p:nvSpPr>
        <p:spPr>
          <a:xfrm>
            <a:off x="2339752" y="2807733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Tişörtün fırsat maliyeti =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B56DFF7E-7984-FE93-E934-E8A88CCC7771}"/>
              </a:ext>
            </a:extLst>
          </p:cNvPr>
          <p:cNvSpPr txBox="1"/>
          <p:nvPr/>
        </p:nvSpPr>
        <p:spPr>
          <a:xfrm>
            <a:off x="2340293" y="3680935"/>
            <a:ext cx="27071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dirty="0"/>
              <a:t>Tişörtün fırsat maliyeti =</a:t>
            </a:r>
          </a:p>
        </p:txBody>
      </p:sp>
    </p:spTree>
    <p:extLst>
      <p:ext uri="{BB962C8B-B14F-4D97-AF65-F5344CB8AC3E}">
        <p14:creationId xmlns:p14="http://schemas.microsoft.com/office/powerpoint/2010/main" val="30503653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7" rIns="92075" bIns="46037" anchor="ctr"/>
          <a:lstStyle/>
          <a:p>
            <a:r>
              <a:rPr lang="tr-TR" dirty="0"/>
              <a:t>Pozitif ve Normatif İktisat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182562" tIns="46037" rIns="182562" bIns="46037"/>
          <a:lstStyle/>
          <a:p>
            <a:r>
              <a:rPr lang="tr-TR" sz="2800" dirty="0">
                <a:solidFill>
                  <a:srgbClr val="FF0000"/>
                </a:solidFill>
              </a:rPr>
              <a:t>Pozitif İktisat: </a:t>
            </a:r>
            <a:r>
              <a:rPr lang="tr-TR" sz="2800" dirty="0"/>
              <a:t>İnsanlar gerçekte </a:t>
            </a:r>
            <a:r>
              <a:rPr lang="tr-TR" sz="2800" dirty="0">
                <a:solidFill>
                  <a:srgbClr val="FF0000"/>
                </a:solidFill>
              </a:rPr>
              <a:t>ne</a:t>
            </a:r>
            <a:r>
              <a:rPr lang="tr-TR" sz="2800" dirty="0"/>
              <a:t> yapıyor?</a:t>
            </a:r>
          </a:p>
          <a:p>
            <a:r>
              <a:rPr lang="tr-TR" sz="2800" dirty="0">
                <a:solidFill>
                  <a:srgbClr val="FF0000"/>
                </a:solidFill>
              </a:rPr>
              <a:t>Normatif İktisat: </a:t>
            </a:r>
            <a:r>
              <a:rPr lang="tr-TR" sz="2800" dirty="0"/>
              <a:t>İnsanlar aslında </a:t>
            </a:r>
            <a:r>
              <a:rPr lang="tr-TR" sz="2800" dirty="0">
                <a:solidFill>
                  <a:srgbClr val="FF0000"/>
                </a:solidFill>
              </a:rPr>
              <a:t>nasıl</a:t>
            </a:r>
            <a:r>
              <a:rPr lang="tr-TR" sz="2800" dirty="0"/>
              <a:t> yapmalı?</a:t>
            </a:r>
          </a:p>
        </p:txBody>
      </p:sp>
    </p:spTree>
    <p:extLst>
      <p:ext uri="{BB962C8B-B14F-4D97-AF65-F5344CB8AC3E}">
        <p14:creationId xmlns:p14="http://schemas.microsoft.com/office/powerpoint/2010/main" val="2024036606"/>
      </p:ext>
    </p:extLst>
  </p:cSld>
  <p:clrMapOvr>
    <a:masterClrMapping/>
  </p:clrMapOvr>
  <p:transition spd="med">
    <p:fade/>
  </p:transition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B11C5CF-0CBF-D4BE-ADD4-836B04732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Marjinal fayda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757B629-217C-AECB-52C5-935F159AC5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Tüketilen </a:t>
            </a:r>
            <a:r>
              <a:rPr lang="tr-TR" dirty="0">
                <a:solidFill>
                  <a:srgbClr val="FF0000"/>
                </a:solidFill>
              </a:rPr>
              <a:t>en son </a:t>
            </a:r>
            <a:r>
              <a:rPr lang="tr-TR" dirty="0"/>
              <a:t>birim ürünün faydamızda meydana getirdiği </a:t>
            </a:r>
            <a:r>
              <a:rPr lang="tr-TR" dirty="0">
                <a:solidFill>
                  <a:srgbClr val="FF0000"/>
                </a:solidFill>
              </a:rPr>
              <a:t>değişim</a:t>
            </a:r>
            <a:r>
              <a:rPr lang="tr-TR" dirty="0"/>
              <a:t>.</a:t>
            </a:r>
          </a:p>
          <a:p>
            <a:r>
              <a:rPr lang="tr-TR" dirty="0">
                <a:solidFill>
                  <a:srgbClr val="FF0000"/>
                </a:solidFill>
              </a:rPr>
              <a:t>Her ek birim </a:t>
            </a:r>
            <a:r>
              <a:rPr lang="tr-TR" dirty="0"/>
              <a:t>tişört tişörtün faydasını azaltır, </a:t>
            </a:r>
            <a:r>
              <a:rPr lang="tr-TR" dirty="0">
                <a:solidFill>
                  <a:srgbClr val="FF0000"/>
                </a:solidFill>
              </a:rPr>
              <a:t>Her ek birim </a:t>
            </a:r>
            <a:r>
              <a:rPr lang="tr-TR" dirty="0"/>
              <a:t>pantolon, pantolonun faydasını azalır.</a:t>
            </a:r>
          </a:p>
          <a:p>
            <a:r>
              <a:rPr lang="tr-TR" dirty="0"/>
              <a:t>4 farklı pantolon 1 tişört mü?</a:t>
            </a:r>
          </a:p>
          <a:p>
            <a:r>
              <a:rPr lang="tr-TR" dirty="0"/>
              <a:t>5 pantolon mu?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19280287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B11C5CF-0CBF-D4BE-ADD4-836B04732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Marjinal fayda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>
                <a:extLst>
                  <a:ext uri="{FF2B5EF4-FFF2-40B4-BE49-F238E27FC236}">
                    <a16:creationId xmlns:a16="http://schemas.microsoft.com/office/drawing/2014/main" id="{C757B629-217C-AECB-52C5-935F159AC5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tr-TR" sz="2800" dirty="0"/>
                  <a:t>Nerede durmalı? Son aldığınız tişörtün 1 marjinal faydasının size maliyeti, Son aldığınız pantolonun1 marjinal faydasının size maliyetine eşit olduğunda</a:t>
                </a:r>
              </a:p>
              <a:p>
                <a:pPr marL="0" indent="0">
                  <a:buNone/>
                </a:pPr>
                <a:r>
                  <a:rPr lang="tr-TR" sz="2400" dirty="0">
                    <a:solidFill>
                      <a:srgbClr val="FF0000"/>
                    </a:solidFill>
                  </a:rPr>
                  <a:t>MU</a:t>
                </a:r>
                <a:r>
                  <a:rPr lang="tr-TR" sz="2400" dirty="0"/>
                  <a:t> = </a:t>
                </a:r>
                <a:r>
                  <a:rPr lang="tr-TR" sz="2400" dirty="0" err="1"/>
                  <a:t>Marginal</a:t>
                </a:r>
                <a:r>
                  <a:rPr lang="tr-TR" sz="2400" dirty="0"/>
                  <a:t> </a:t>
                </a:r>
                <a:r>
                  <a:rPr lang="tr-TR" sz="2400" dirty="0" err="1"/>
                  <a:t>Utility</a:t>
                </a:r>
                <a:r>
                  <a:rPr lang="tr-TR" sz="2400" dirty="0"/>
                  <a:t> = Marjinal Fayda</a:t>
                </a:r>
              </a:p>
              <a:p>
                <a:pPr marL="0" indent="0">
                  <a:buNone/>
                </a:pPr>
                <a:r>
                  <a:rPr lang="tr-TR" sz="2400" dirty="0">
                    <a:solidFill>
                      <a:srgbClr val="FF0000"/>
                    </a:solidFill>
                  </a:rPr>
                  <a:t>P</a:t>
                </a:r>
                <a:r>
                  <a:rPr lang="tr-TR" sz="2400" dirty="0"/>
                  <a:t> = </a:t>
                </a:r>
                <a:r>
                  <a:rPr lang="tr-TR" sz="2400" dirty="0" err="1"/>
                  <a:t>Price</a:t>
                </a:r>
                <a:r>
                  <a:rPr lang="tr-TR" sz="2400" dirty="0"/>
                  <a:t> = Fiyat</a:t>
                </a:r>
              </a:p>
              <a:p>
                <a:pPr marL="0" indent="0">
                  <a:buNone/>
                </a:pPr>
                <a:endParaRPr lang="tr-TR" sz="1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sz="3200" b="0" i="1" kern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3200" b="0" i="1" kern="0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sSub>
                            <m:sSubPr>
                              <m:ctrlPr>
                                <a:rPr lang="tr-TR" sz="3200" b="0" i="1" kern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3200" b="0" i="1" kern="0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tr-TR" sz="3200" b="0" i="1" kern="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tr-TR" sz="3200" b="0" i="1" kern="0" smtClean="0">
                                  <a:latin typeface="Cambria Math" panose="02040503050406030204" pitchFamily="18" charset="0"/>
                                </a:rPr>
                                <m:t>𝑇𝑠h𝑖𝑟𝑡</m:t>
                              </m:r>
                              <m:r>
                                <a:rPr lang="tr-TR" sz="3200" b="0" i="1" kern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tr-TR" sz="3200" b="0" i="1" kern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3200" b="0" i="1" kern="0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tr-TR" sz="3200" b="0" i="1" kern="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tr-TR" sz="3200" b="0" i="1" kern="0" smtClean="0">
                                  <a:latin typeface="Cambria Math" panose="02040503050406030204" pitchFamily="18" charset="0"/>
                                </a:rPr>
                                <m:t>𝑡𝑠h𝑖𝑟𝑡</m:t>
                              </m:r>
                              <m:r>
                                <a:rPr lang="tr-TR" sz="3200" b="0" i="1" kern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</m:den>
                      </m:f>
                      <m:r>
                        <a:rPr lang="tr-TR" sz="3200" b="0" i="1" kern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𝑀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𝑝𝑎𝑛𝑡𝑜𝑙𝑜𝑛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𝑝𝑎𝑛𝑡𝑜𝑙𝑜𝑛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tr-TR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İçerik Yer Tutucusu 2">
                <a:extLst>
                  <a:ext uri="{FF2B5EF4-FFF2-40B4-BE49-F238E27FC236}">
                    <a16:creationId xmlns:a16="http://schemas.microsoft.com/office/drawing/2014/main" id="{C757B629-217C-AECB-52C5-935F159AC5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76" t="-1630" r="-188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678193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B11C5CF-0CBF-D4BE-ADD4-836B04732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Marjinal fayda</a:t>
            </a:r>
          </a:p>
        </p:txBody>
      </p:sp>
      <p:graphicFrame>
        <p:nvGraphicFramePr>
          <p:cNvPr id="8" name="İçerik Yer Tutucusu 7">
            <a:extLst>
              <a:ext uri="{FF2B5EF4-FFF2-40B4-BE49-F238E27FC236}">
                <a16:creationId xmlns:a16="http://schemas.microsoft.com/office/drawing/2014/main" id="{5841FC73-6194-203B-8DDC-A0D2569B59F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4385444"/>
              </p:ext>
            </p:extLst>
          </p:nvPr>
        </p:nvGraphicFramePr>
        <p:xfrm>
          <a:off x="717524" y="2276872"/>
          <a:ext cx="7708952" cy="3919942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963619">
                  <a:extLst>
                    <a:ext uri="{9D8B030D-6E8A-4147-A177-3AD203B41FA5}">
                      <a16:colId xmlns:a16="http://schemas.microsoft.com/office/drawing/2014/main" val="3956469634"/>
                    </a:ext>
                  </a:extLst>
                </a:gridCol>
                <a:gridCol w="963619">
                  <a:extLst>
                    <a:ext uri="{9D8B030D-6E8A-4147-A177-3AD203B41FA5}">
                      <a16:colId xmlns:a16="http://schemas.microsoft.com/office/drawing/2014/main" val="3686930101"/>
                    </a:ext>
                  </a:extLst>
                </a:gridCol>
                <a:gridCol w="963619">
                  <a:extLst>
                    <a:ext uri="{9D8B030D-6E8A-4147-A177-3AD203B41FA5}">
                      <a16:colId xmlns:a16="http://schemas.microsoft.com/office/drawing/2014/main" val="509584614"/>
                    </a:ext>
                  </a:extLst>
                </a:gridCol>
                <a:gridCol w="963619">
                  <a:extLst>
                    <a:ext uri="{9D8B030D-6E8A-4147-A177-3AD203B41FA5}">
                      <a16:colId xmlns:a16="http://schemas.microsoft.com/office/drawing/2014/main" val="1603004355"/>
                    </a:ext>
                  </a:extLst>
                </a:gridCol>
                <a:gridCol w="963619">
                  <a:extLst>
                    <a:ext uri="{9D8B030D-6E8A-4147-A177-3AD203B41FA5}">
                      <a16:colId xmlns:a16="http://schemas.microsoft.com/office/drawing/2014/main" val="1293642981"/>
                    </a:ext>
                  </a:extLst>
                </a:gridCol>
                <a:gridCol w="963619">
                  <a:extLst>
                    <a:ext uri="{9D8B030D-6E8A-4147-A177-3AD203B41FA5}">
                      <a16:colId xmlns:a16="http://schemas.microsoft.com/office/drawing/2014/main" val="768746947"/>
                    </a:ext>
                  </a:extLst>
                </a:gridCol>
                <a:gridCol w="963619">
                  <a:extLst>
                    <a:ext uri="{9D8B030D-6E8A-4147-A177-3AD203B41FA5}">
                      <a16:colId xmlns:a16="http://schemas.microsoft.com/office/drawing/2014/main" val="65169545"/>
                    </a:ext>
                  </a:extLst>
                </a:gridCol>
                <a:gridCol w="963619">
                  <a:extLst>
                    <a:ext uri="{9D8B030D-6E8A-4147-A177-3AD203B41FA5}">
                      <a16:colId xmlns:a16="http://schemas.microsoft.com/office/drawing/2014/main" val="217653658"/>
                    </a:ext>
                  </a:extLst>
                </a:gridCol>
              </a:tblGrid>
              <a:tr h="1154425">
                <a:tc>
                  <a:txBody>
                    <a:bodyPr/>
                    <a:lstStyle/>
                    <a:p>
                      <a:pPr algn="ctr"/>
                      <a:r>
                        <a:rPr lang="tr-TR" sz="1200" dirty="0">
                          <a:effectLst/>
                        </a:rPr>
                        <a:t>Tişört Miktarı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815" marR="74815" marT="37407" marB="37407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>
                          <a:effectLst/>
                        </a:rPr>
                        <a:t>Toplam fayda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815" marR="74815" marT="37407" marB="37407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>
                          <a:effectLst/>
                        </a:rPr>
                        <a:t>Marjinal fayda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815" marR="74815" marT="37407" marB="37407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err="1">
                          <a:effectLst/>
                        </a:rPr>
                        <a:t>Harcanan</a:t>
                      </a:r>
                      <a:r>
                        <a:rPr lang="es-ES" sz="1200" dirty="0">
                          <a:effectLst/>
                        </a:rPr>
                        <a:t> </a:t>
                      </a:r>
                      <a:r>
                        <a:rPr lang="tr-TR" sz="1200" dirty="0">
                          <a:effectLst/>
                        </a:rPr>
                        <a:t>1 </a:t>
                      </a:r>
                      <a:r>
                        <a:rPr lang="es-ES" sz="1200" dirty="0">
                          <a:effectLst/>
                        </a:rPr>
                        <a:t>TL </a:t>
                      </a:r>
                      <a:r>
                        <a:rPr lang="es-ES" sz="1200" dirty="0" err="1">
                          <a:effectLst/>
                        </a:rPr>
                        <a:t>başına</a:t>
                      </a:r>
                      <a:r>
                        <a:rPr lang="es-ES" sz="1200" dirty="0">
                          <a:effectLst/>
                        </a:rPr>
                        <a:t> </a:t>
                      </a:r>
                      <a:r>
                        <a:rPr lang="es-ES" sz="1200" dirty="0" err="1">
                          <a:effectLst/>
                        </a:rPr>
                        <a:t>marjinal</a:t>
                      </a:r>
                      <a:r>
                        <a:rPr lang="es-ES" sz="1200" dirty="0">
                          <a:effectLst/>
                        </a:rPr>
                        <a:t> </a:t>
                      </a:r>
                      <a:r>
                        <a:rPr lang="es-ES" sz="1200" dirty="0" err="1">
                          <a:effectLst/>
                        </a:rPr>
                        <a:t>fayda</a:t>
                      </a:r>
                      <a:r>
                        <a:rPr lang="es-ES" sz="1200" dirty="0">
                          <a:effectLst/>
                        </a:rPr>
                        <a:t> (MU/P)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815" marR="74815" marT="37407" marB="37407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>
                          <a:effectLst/>
                        </a:rPr>
                        <a:t>Pantolon Miktarı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815" marR="74815" marT="37407" marB="37407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>
                          <a:effectLst/>
                        </a:rPr>
                        <a:t>Toplam fayda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815" marR="74815" marT="37407" marB="37407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>
                          <a:effectLst/>
                        </a:rPr>
                        <a:t>Marjinal fayda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815" marR="74815" marT="37407" marB="37407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err="1">
                          <a:effectLst/>
                        </a:rPr>
                        <a:t>Harcanan</a:t>
                      </a:r>
                      <a:r>
                        <a:rPr lang="es-ES" sz="1200" dirty="0">
                          <a:effectLst/>
                        </a:rPr>
                        <a:t> </a:t>
                      </a:r>
                      <a:r>
                        <a:rPr lang="tr-TR" sz="1200" dirty="0">
                          <a:effectLst/>
                        </a:rPr>
                        <a:t>1 </a:t>
                      </a:r>
                      <a:r>
                        <a:rPr lang="es-ES" sz="1200" dirty="0">
                          <a:effectLst/>
                        </a:rPr>
                        <a:t>TL </a:t>
                      </a:r>
                      <a:r>
                        <a:rPr lang="es-ES" sz="1200" dirty="0" err="1">
                          <a:effectLst/>
                        </a:rPr>
                        <a:t>başına</a:t>
                      </a:r>
                      <a:r>
                        <a:rPr lang="es-ES" sz="1200" dirty="0">
                          <a:effectLst/>
                        </a:rPr>
                        <a:t> </a:t>
                      </a:r>
                      <a:r>
                        <a:rPr lang="es-ES" sz="1200" dirty="0" err="1">
                          <a:effectLst/>
                        </a:rPr>
                        <a:t>marjinal</a:t>
                      </a:r>
                      <a:r>
                        <a:rPr lang="es-ES" sz="1200" dirty="0">
                          <a:effectLst/>
                        </a:rPr>
                        <a:t> </a:t>
                      </a:r>
                      <a:r>
                        <a:rPr lang="es-ES" sz="1200" dirty="0" err="1">
                          <a:effectLst/>
                        </a:rPr>
                        <a:t>fayda</a:t>
                      </a:r>
                      <a:r>
                        <a:rPr lang="es-ES" sz="1200" dirty="0">
                          <a:effectLst/>
                        </a:rPr>
                        <a:t> (MU/P)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815" marR="74815" marT="37407" marB="37407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1861049"/>
                  </a:ext>
                </a:extLst>
              </a:tr>
              <a:tr h="299258">
                <a:tc>
                  <a:txBody>
                    <a:bodyPr/>
                    <a:lstStyle/>
                    <a:p>
                      <a:pPr algn="ctr"/>
                      <a:r>
                        <a:rPr lang="tr-TR" sz="1500">
                          <a:effectLst/>
                        </a:rPr>
                        <a:t>0</a:t>
                      </a:r>
                      <a:endParaRPr lang="tr-TR" sz="15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815" marR="74815" marT="37407" marB="37407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>
                          <a:effectLst/>
                        </a:rPr>
                        <a:t>0</a:t>
                      </a:r>
                      <a:endParaRPr lang="tr-TR" sz="15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815" marR="74815" marT="37407" marB="37407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>
                          <a:effectLst/>
                        </a:rPr>
                        <a:t>0</a:t>
                      </a:r>
                      <a:endParaRPr lang="tr-TR" sz="15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815" marR="74815" marT="37407" marB="37407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>
                          <a:effectLst/>
                        </a:rPr>
                        <a:t>0</a:t>
                      </a:r>
                      <a:endParaRPr lang="tr-TR" sz="15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815" marR="74815" marT="37407" marB="37407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>
                          <a:effectLst/>
                        </a:rPr>
                        <a:t>0</a:t>
                      </a:r>
                      <a:endParaRPr lang="tr-TR" sz="15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815" marR="74815" marT="37407" marB="37407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>
                          <a:effectLst/>
                        </a:rPr>
                        <a:t>0</a:t>
                      </a:r>
                      <a:endParaRPr lang="tr-TR" sz="15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815" marR="74815" marT="37407" marB="37407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>
                          <a:effectLst/>
                        </a:rPr>
                        <a:t>0</a:t>
                      </a:r>
                      <a:endParaRPr lang="tr-TR" sz="15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815" marR="74815" marT="37407" marB="37407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>
                          <a:effectLst/>
                        </a:rPr>
                        <a:t>0</a:t>
                      </a:r>
                      <a:endParaRPr lang="tr-TR" sz="15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815" marR="74815" marT="37407" marB="37407" anchor="b"/>
                </a:tc>
                <a:extLst>
                  <a:ext uri="{0D108BD9-81ED-4DB2-BD59-A6C34878D82A}">
                    <a16:rowId xmlns:a16="http://schemas.microsoft.com/office/drawing/2014/main" val="590176764"/>
                  </a:ext>
                </a:extLst>
              </a:tr>
              <a:tr h="338205">
                <a:tc>
                  <a:txBody>
                    <a:bodyPr/>
                    <a:lstStyle/>
                    <a:p>
                      <a:pPr algn="ctr"/>
                      <a:r>
                        <a:rPr lang="tr-TR" sz="1500">
                          <a:effectLst/>
                        </a:rPr>
                        <a:t>1</a:t>
                      </a:r>
                      <a:endParaRPr lang="tr-TR" sz="15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815" marR="74815" marT="37407" marB="37407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>
                          <a:effectLst/>
                        </a:rPr>
                        <a:t>100</a:t>
                      </a:r>
                      <a:endParaRPr lang="tr-TR" sz="15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815" marR="74815" marT="37407" marB="37407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>
                          <a:effectLst/>
                        </a:rPr>
                        <a:t>100</a:t>
                      </a:r>
                      <a:endParaRPr lang="tr-TR" sz="15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815" marR="74815" marT="37407" marB="37407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>
                          <a:effectLst/>
                        </a:rPr>
                        <a:t>4.0</a:t>
                      </a:r>
                      <a:endParaRPr lang="tr-TR" sz="15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815" marR="74815" marT="37407" marB="37407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>
                          <a:effectLst/>
                        </a:rPr>
                        <a:t>1</a:t>
                      </a:r>
                      <a:endParaRPr lang="tr-TR" sz="15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815" marR="74815" marT="37407" marB="37407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>
                          <a:effectLst/>
                        </a:rPr>
                        <a:t>160</a:t>
                      </a:r>
                      <a:endParaRPr lang="tr-TR" sz="15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815" marR="74815" marT="37407" marB="37407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>
                          <a:effectLst/>
                        </a:rPr>
                        <a:t>160</a:t>
                      </a:r>
                      <a:endParaRPr lang="tr-TR" sz="15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815" marR="74815" marT="37407" marB="37407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>
                          <a:effectLst/>
                        </a:rPr>
                        <a:t>3.2</a:t>
                      </a:r>
                      <a:endParaRPr lang="tr-TR" sz="15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815" marR="74815" marT="37407" marB="37407" anchor="b"/>
                </a:tc>
                <a:extLst>
                  <a:ext uri="{0D108BD9-81ED-4DB2-BD59-A6C34878D82A}">
                    <a16:rowId xmlns:a16="http://schemas.microsoft.com/office/drawing/2014/main" val="1032269415"/>
                  </a:ext>
                </a:extLst>
              </a:tr>
              <a:tr h="299258">
                <a:tc>
                  <a:txBody>
                    <a:bodyPr/>
                    <a:lstStyle/>
                    <a:p>
                      <a:pPr algn="ctr"/>
                      <a:r>
                        <a:rPr lang="tr-TR" sz="1500">
                          <a:effectLst/>
                        </a:rPr>
                        <a:t>2</a:t>
                      </a:r>
                      <a:endParaRPr lang="tr-TR" sz="15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815" marR="74815" marT="37407" marB="37407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>
                          <a:effectLst/>
                        </a:rPr>
                        <a:t>185</a:t>
                      </a:r>
                      <a:endParaRPr lang="tr-TR" sz="15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815" marR="74815" marT="37407" marB="37407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>
                          <a:effectLst/>
                        </a:rPr>
                        <a:t>85</a:t>
                      </a:r>
                      <a:endParaRPr lang="tr-TR" sz="15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815" marR="74815" marT="37407" marB="37407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>
                          <a:effectLst/>
                        </a:rPr>
                        <a:t>3.4</a:t>
                      </a:r>
                      <a:endParaRPr lang="tr-TR" sz="15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815" marR="74815" marT="37407" marB="37407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>
                          <a:effectLst/>
                        </a:rPr>
                        <a:t>2</a:t>
                      </a:r>
                      <a:endParaRPr lang="tr-TR" sz="15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815" marR="74815" marT="37407" marB="37407" anchor="b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>
                          <a:effectLst/>
                        </a:rPr>
                        <a:t>310</a:t>
                      </a:r>
                      <a:endParaRPr lang="tr-TR" sz="15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815" marR="74815" marT="37407" marB="37407" anchor="b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>
                          <a:effectLst/>
                        </a:rPr>
                        <a:t>150</a:t>
                      </a:r>
                      <a:endParaRPr lang="tr-TR" sz="15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815" marR="74815" marT="37407" marB="37407" anchor="b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>
                          <a:effectLst/>
                        </a:rPr>
                        <a:t>3.0</a:t>
                      </a:r>
                      <a:endParaRPr lang="tr-TR" sz="15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815" marR="74815" marT="37407" marB="37407" anchor="b"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4057852"/>
                  </a:ext>
                </a:extLst>
              </a:tr>
              <a:tr h="299258">
                <a:tc>
                  <a:txBody>
                    <a:bodyPr/>
                    <a:lstStyle/>
                    <a:p>
                      <a:pPr algn="ctr"/>
                      <a:r>
                        <a:rPr lang="tr-TR" sz="1500" dirty="0">
                          <a:effectLst/>
                        </a:rPr>
                        <a:t>3</a:t>
                      </a:r>
                      <a:endParaRPr lang="tr-TR" sz="15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815" marR="74815" marT="37407" marB="37407" anchor="b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>
                          <a:effectLst/>
                        </a:rPr>
                        <a:t>260</a:t>
                      </a:r>
                      <a:endParaRPr lang="tr-TR" sz="15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815" marR="74815" marT="37407" marB="37407" anchor="b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>
                          <a:effectLst/>
                        </a:rPr>
                        <a:t>75</a:t>
                      </a:r>
                      <a:endParaRPr lang="tr-TR" sz="15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815" marR="74815" marT="37407" marB="37407" anchor="b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>
                          <a:effectLst/>
                        </a:rPr>
                        <a:t>3.0</a:t>
                      </a:r>
                      <a:endParaRPr lang="tr-TR" sz="15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815" marR="74815" marT="37407" marB="37407" anchor="b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>
                          <a:effectLst/>
                        </a:rPr>
                        <a:t>3</a:t>
                      </a:r>
                      <a:endParaRPr lang="tr-TR" sz="15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815" marR="74815" marT="37407" marB="37407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>
                          <a:effectLst/>
                        </a:rPr>
                        <a:t>410</a:t>
                      </a:r>
                      <a:endParaRPr lang="tr-TR" sz="15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815" marR="74815" marT="37407" marB="37407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>
                          <a:effectLst/>
                        </a:rPr>
                        <a:t>100</a:t>
                      </a:r>
                      <a:endParaRPr lang="tr-TR" sz="15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815" marR="74815" marT="37407" marB="37407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>
                          <a:effectLst/>
                        </a:rPr>
                        <a:t>2.0</a:t>
                      </a:r>
                      <a:endParaRPr lang="tr-TR" sz="15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815" marR="74815" marT="37407" marB="37407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4021340"/>
                  </a:ext>
                </a:extLst>
              </a:tr>
              <a:tr h="299258">
                <a:tc>
                  <a:txBody>
                    <a:bodyPr/>
                    <a:lstStyle/>
                    <a:p>
                      <a:pPr algn="ctr"/>
                      <a:r>
                        <a:rPr lang="tr-TR" sz="1500">
                          <a:effectLst/>
                        </a:rPr>
                        <a:t>4</a:t>
                      </a:r>
                      <a:endParaRPr lang="tr-TR" sz="15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815" marR="74815" marT="37407" marB="37407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>
                          <a:effectLst/>
                        </a:rPr>
                        <a:t>325</a:t>
                      </a:r>
                      <a:endParaRPr lang="tr-TR" sz="15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815" marR="74815" marT="37407" marB="37407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>
                          <a:effectLst/>
                        </a:rPr>
                        <a:t>65</a:t>
                      </a:r>
                      <a:endParaRPr lang="tr-TR" sz="15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815" marR="74815" marT="37407" marB="37407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>
                          <a:effectLst/>
                        </a:rPr>
                        <a:t>2.6</a:t>
                      </a:r>
                      <a:endParaRPr lang="tr-TR" sz="15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815" marR="74815" marT="37407" marB="37407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>
                          <a:effectLst/>
                        </a:rPr>
                        <a:t>4</a:t>
                      </a:r>
                      <a:endParaRPr lang="tr-TR" sz="15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815" marR="74815" marT="37407" marB="37407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>
                          <a:effectLst/>
                        </a:rPr>
                        <a:t>490</a:t>
                      </a:r>
                      <a:endParaRPr lang="tr-TR" sz="15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815" marR="74815" marT="37407" marB="37407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>
                          <a:effectLst/>
                        </a:rPr>
                        <a:t>80</a:t>
                      </a:r>
                      <a:endParaRPr lang="tr-TR" sz="15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815" marR="74815" marT="37407" marB="37407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>
                          <a:effectLst/>
                        </a:rPr>
                        <a:t>1.6</a:t>
                      </a:r>
                      <a:endParaRPr lang="tr-TR" sz="15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815" marR="74815" marT="37407" marB="37407" anchor="b"/>
                </a:tc>
                <a:extLst>
                  <a:ext uri="{0D108BD9-81ED-4DB2-BD59-A6C34878D82A}">
                    <a16:rowId xmlns:a16="http://schemas.microsoft.com/office/drawing/2014/main" val="872763486"/>
                  </a:ext>
                </a:extLst>
              </a:tr>
              <a:tr h="299258">
                <a:tc>
                  <a:txBody>
                    <a:bodyPr/>
                    <a:lstStyle/>
                    <a:p>
                      <a:pPr algn="ctr"/>
                      <a:r>
                        <a:rPr lang="tr-TR" sz="1500">
                          <a:effectLst/>
                        </a:rPr>
                        <a:t>5</a:t>
                      </a:r>
                      <a:endParaRPr lang="tr-TR" sz="15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815" marR="74815" marT="37407" marB="37407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>
                          <a:effectLst/>
                          <a:latin typeface="Calibri" panose="020F0502020204030204" pitchFamily="34" charset="0"/>
                        </a:rPr>
                        <a:t>385</a:t>
                      </a:r>
                    </a:p>
                  </a:txBody>
                  <a:tcPr marL="74815" marR="74815" marT="37407" marB="37407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>
                          <a:effectLst/>
                        </a:rPr>
                        <a:t>60</a:t>
                      </a:r>
                      <a:endParaRPr lang="tr-TR" sz="15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815" marR="74815" marT="37407" marB="37407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>
                          <a:effectLst/>
                        </a:rPr>
                        <a:t>2.4</a:t>
                      </a:r>
                      <a:endParaRPr lang="tr-TR" sz="15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815" marR="74815" marT="37407" marB="37407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>
                          <a:effectLst/>
                        </a:rPr>
                        <a:t>5</a:t>
                      </a:r>
                      <a:endParaRPr lang="tr-TR" sz="15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815" marR="74815" marT="37407" marB="37407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>
                          <a:effectLst/>
                        </a:rPr>
                        <a:t>520</a:t>
                      </a:r>
                      <a:endParaRPr lang="tr-TR" sz="15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815" marR="74815" marT="37407" marB="37407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>
                          <a:effectLst/>
                        </a:rPr>
                        <a:t>30</a:t>
                      </a:r>
                      <a:endParaRPr lang="tr-TR" sz="15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815" marR="74815" marT="37407" marB="37407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>
                          <a:effectLst/>
                        </a:rPr>
                        <a:t>0.6</a:t>
                      </a:r>
                      <a:endParaRPr lang="tr-TR" sz="15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815" marR="74815" marT="37407" marB="37407" anchor="b"/>
                </a:tc>
                <a:extLst>
                  <a:ext uri="{0D108BD9-81ED-4DB2-BD59-A6C34878D82A}">
                    <a16:rowId xmlns:a16="http://schemas.microsoft.com/office/drawing/2014/main" val="845486806"/>
                  </a:ext>
                </a:extLst>
              </a:tr>
              <a:tr h="299258">
                <a:tc>
                  <a:txBody>
                    <a:bodyPr/>
                    <a:lstStyle/>
                    <a:p>
                      <a:pPr algn="ctr"/>
                      <a:r>
                        <a:rPr lang="tr-TR" sz="1500" dirty="0">
                          <a:effectLst/>
                        </a:rPr>
                        <a:t>6</a:t>
                      </a:r>
                      <a:endParaRPr lang="tr-TR" sz="15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815" marR="74815" marT="37407" marB="37407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>
                          <a:effectLst/>
                        </a:rPr>
                        <a:t>435</a:t>
                      </a:r>
                      <a:endParaRPr lang="tr-TR" sz="15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815" marR="74815" marT="37407" marB="37407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>
                          <a:effectLst/>
                        </a:rPr>
                        <a:t>50</a:t>
                      </a:r>
                      <a:endParaRPr lang="tr-TR" sz="15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815" marR="74815" marT="37407" marB="37407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>
                          <a:effectLst/>
                        </a:rPr>
                        <a:t>2.0</a:t>
                      </a:r>
                      <a:endParaRPr lang="tr-TR" sz="15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815" marR="74815" marT="37407" marB="37407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>
                          <a:effectLst/>
                        </a:rPr>
                        <a:t>6</a:t>
                      </a:r>
                      <a:endParaRPr lang="tr-TR" sz="15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815" marR="74815" marT="37407" marB="37407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>
                          <a:effectLst/>
                        </a:rPr>
                        <a:t>530</a:t>
                      </a:r>
                      <a:endParaRPr lang="tr-TR" sz="15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815" marR="74815" marT="37407" marB="37407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>
                          <a:effectLst/>
                        </a:rPr>
                        <a:t>10</a:t>
                      </a:r>
                      <a:endParaRPr lang="tr-TR" sz="15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815" marR="74815" marT="37407" marB="37407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>
                          <a:effectLst/>
                        </a:rPr>
                        <a:t>0.2</a:t>
                      </a:r>
                      <a:endParaRPr lang="tr-TR" sz="15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815" marR="74815" marT="37407" marB="37407" anchor="b"/>
                </a:tc>
                <a:extLst>
                  <a:ext uri="{0D108BD9-81ED-4DB2-BD59-A6C34878D82A}">
                    <a16:rowId xmlns:a16="http://schemas.microsoft.com/office/drawing/2014/main" val="1188080046"/>
                  </a:ext>
                </a:extLst>
              </a:tr>
              <a:tr h="299258">
                <a:tc>
                  <a:txBody>
                    <a:bodyPr/>
                    <a:lstStyle/>
                    <a:p>
                      <a:pPr algn="ctr"/>
                      <a:r>
                        <a:rPr lang="tr-TR" sz="1500">
                          <a:effectLst/>
                        </a:rPr>
                        <a:t>7</a:t>
                      </a:r>
                      <a:endParaRPr lang="tr-TR" sz="15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815" marR="74815" marT="37407" marB="37407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>
                          <a:effectLst/>
                        </a:rPr>
                        <a:t>480</a:t>
                      </a:r>
                      <a:endParaRPr lang="tr-TR" sz="15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815" marR="74815" marT="37407" marB="37407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>
                          <a:effectLst/>
                        </a:rPr>
                        <a:t>45</a:t>
                      </a:r>
                      <a:endParaRPr lang="tr-TR" sz="15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815" marR="74815" marT="37407" marB="37407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>
                          <a:effectLst/>
                        </a:rPr>
                        <a:t>1.8</a:t>
                      </a:r>
                      <a:endParaRPr lang="tr-TR" sz="15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815" marR="74815" marT="37407" marB="37407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>
                          <a:effectLst/>
                        </a:rPr>
                        <a:t>7</a:t>
                      </a:r>
                      <a:endParaRPr lang="tr-TR" sz="15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815" marR="74815" marT="37407" marB="37407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>
                          <a:effectLst/>
                        </a:rPr>
                        <a:t>533</a:t>
                      </a:r>
                      <a:endParaRPr lang="tr-TR" sz="15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815" marR="74815" marT="37407" marB="37407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>
                          <a:effectLst/>
                        </a:rPr>
                        <a:t>3</a:t>
                      </a:r>
                      <a:endParaRPr lang="tr-TR" sz="15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815" marR="74815" marT="37407" marB="37407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>
                          <a:effectLst/>
                        </a:rPr>
                        <a:t>0.1</a:t>
                      </a:r>
                      <a:endParaRPr lang="tr-TR" sz="15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815" marR="74815" marT="37407" marB="37407" anchor="b"/>
                </a:tc>
                <a:extLst>
                  <a:ext uri="{0D108BD9-81ED-4DB2-BD59-A6C34878D82A}">
                    <a16:rowId xmlns:a16="http://schemas.microsoft.com/office/drawing/2014/main" val="2498730727"/>
                  </a:ext>
                </a:extLst>
              </a:tr>
              <a:tr h="299258">
                <a:tc>
                  <a:txBody>
                    <a:bodyPr/>
                    <a:lstStyle/>
                    <a:p>
                      <a:pPr algn="ctr"/>
                      <a:r>
                        <a:rPr lang="tr-TR" sz="1500">
                          <a:effectLst/>
                        </a:rPr>
                        <a:t>8</a:t>
                      </a:r>
                      <a:endParaRPr lang="tr-TR" sz="15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815" marR="74815" marT="37407" marB="37407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>
                          <a:effectLst/>
                          <a:latin typeface="Calibri" panose="020F0502020204030204" pitchFamily="34" charset="0"/>
                        </a:rPr>
                        <a:t>520</a:t>
                      </a:r>
                    </a:p>
                  </a:txBody>
                  <a:tcPr marL="74815" marR="74815" marT="37407" marB="37407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>
                          <a:effectLst/>
                        </a:rPr>
                        <a:t>40</a:t>
                      </a:r>
                      <a:endParaRPr lang="tr-TR" sz="15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815" marR="74815" marT="37407" marB="37407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>
                          <a:effectLst/>
                        </a:rPr>
                        <a:t>1.6</a:t>
                      </a:r>
                      <a:endParaRPr lang="tr-TR" sz="15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815" marR="74815" marT="37407" marB="37407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>
                          <a:effectLst/>
                        </a:rPr>
                        <a:t>8</a:t>
                      </a:r>
                      <a:endParaRPr lang="tr-TR" sz="15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815" marR="74815" marT="37407" marB="37407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>
                          <a:effectLst/>
                        </a:rPr>
                        <a:t>535</a:t>
                      </a:r>
                      <a:endParaRPr lang="tr-TR" sz="15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815" marR="74815" marT="37407" marB="37407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>
                          <a:effectLst/>
                        </a:rPr>
                        <a:t>2</a:t>
                      </a:r>
                      <a:endParaRPr lang="tr-TR" sz="15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815" marR="74815" marT="37407" marB="37407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>
                          <a:effectLst/>
                        </a:rPr>
                        <a:t>0.0</a:t>
                      </a:r>
                      <a:endParaRPr lang="tr-TR" sz="15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815" marR="74815" marT="37407" marB="37407" anchor="b"/>
                </a:tc>
                <a:extLst>
                  <a:ext uri="{0D108BD9-81ED-4DB2-BD59-A6C34878D82A}">
                    <a16:rowId xmlns:a16="http://schemas.microsoft.com/office/drawing/2014/main" val="26495171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2602556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B11C5CF-0CBF-D4BE-ADD4-836B04732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Marjinal fayda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>
                <a:extLst>
                  <a:ext uri="{FF2B5EF4-FFF2-40B4-BE49-F238E27FC236}">
                    <a16:creationId xmlns:a16="http://schemas.microsoft.com/office/drawing/2014/main" id="{C757B629-217C-AECB-52C5-935F159AC5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tr-TR" sz="2800" dirty="0">
                    <a:solidFill>
                      <a:srgbClr val="FF0000"/>
                    </a:solidFill>
                  </a:rPr>
                  <a:t>Altıncı tişörtü </a:t>
                </a:r>
                <a:r>
                  <a:rPr lang="tr-TR" sz="2800" dirty="0"/>
                  <a:t>aldığınızda toplamda 150 TL ödersiniz. Aldığınız </a:t>
                </a:r>
                <a:r>
                  <a:rPr lang="tr-TR" sz="2800" dirty="0">
                    <a:solidFill>
                      <a:srgbClr val="FF0000"/>
                    </a:solidFill>
                  </a:rPr>
                  <a:t>son tişörtün </a:t>
                </a:r>
                <a:r>
                  <a:rPr lang="tr-TR" sz="2800" dirty="0"/>
                  <a:t>1 marjinal faydası </a:t>
                </a:r>
                <a:r>
                  <a:rPr lang="tr-TR" sz="2800" dirty="0">
                    <a:solidFill>
                      <a:srgbClr val="FF0000"/>
                    </a:solidFill>
                  </a:rPr>
                  <a:t>2 TL’ye mal </a:t>
                </a:r>
                <a:r>
                  <a:rPr lang="tr-TR" sz="2800" dirty="0"/>
                  <a:t>olur. Üçüncü pantolonu aldığınızda 150 toplamda 150 TL ödersiniz. Aldığınız </a:t>
                </a:r>
                <a:r>
                  <a:rPr lang="tr-TR" sz="2800" dirty="0">
                    <a:solidFill>
                      <a:srgbClr val="FF0000"/>
                    </a:solidFill>
                  </a:rPr>
                  <a:t>son pantolonun </a:t>
                </a:r>
                <a:r>
                  <a:rPr lang="tr-TR" sz="2800" dirty="0"/>
                  <a:t>1 marjinal faydası </a:t>
                </a:r>
                <a:r>
                  <a:rPr lang="tr-TR" sz="2800" dirty="0">
                    <a:solidFill>
                      <a:srgbClr val="FF0000"/>
                    </a:solidFill>
                  </a:rPr>
                  <a:t>2 TL’ye mal </a:t>
                </a:r>
                <a:r>
                  <a:rPr lang="tr-TR" sz="2800" dirty="0"/>
                  <a:t>olur. 300 TL bütçenin </a:t>
                </a:r>
                <a:r>
                  <a:rPr lang="tr-TR" sz="2800" dirty="0">
                    <a:solidFill>
                      <a:srgbClr val="FF0000"/>
                    </a:solidFill>
                  </a:rPr>
                  <a:t>hepsi harcanmış</a:t>
                </a:r>
                <a:r>
                  <a:rPr lang="tr-TR" sz="2800" dirty="0"/>
                  <a:t> olur ve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tr-TR" sz="2400" b="1" i="1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400" b="1" i="1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  <m:sSub>
                          <m:sSubPr>
                            <m:ctrlPr>
                              <a:rPr lang="tr-TR" sz="2400" b="1" i="1" kern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b="1" i="1" kern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𝑼</m:t>
                            </m:r>
                          </m:e>
                          <m:sub>
                            <m:r>
                              <a:rPr lang="tr-TR" sz="2400" b="1" i="1" kern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tr-TR" sz="2400" b="1" i="1" kern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𝑻𝒔𝒉𝒊𝒓𝒕</m:t>
                            </m:r>
                            <m:r>
                              <a:rPr lang="tr-TR" sz="2400" b="1" i="1" kern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tr-TR" sz="2400" b="1" i="1" kern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b="1" i="1" kern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𝑷</m:t>
                            </m:r>
                          </m:e>
                          <m:sub>
                            <m:r>
                              <a:rPr lang="tr-TR" sz="2400" b="1" i="1" kern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tr-TR" sz="2400" b="1" i="1" kern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𝒕𝒔𝒉𝒊𝒓𝒕</m:t>
                            </m:r>
                            <m:r>
                              <a:rPr lang="tr-TR" sz="2400" b="1" i="1" kern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</m:den>
                    </m:f>
                    <m:r>
                      <a:rPr lang="tr-TR" sz="2400" b="1" i="1" kern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  <m:sSub>
                          <m:sSubPr>
                            <m:ctrlPr>
                              <a:rPr lang="tr-TR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𝑼</m:t>
                            </m:r>
                          </m:e>
                          <m:sub>
                            <m:r>
                              <a:rPr lang="tr-TR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tr-TR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𝒑𝒂𝒏𝒕𝒐𝒍𝒐𝒏</m:t>
                            </m:r>
                            <m:r>
                              <a:rPr lang="tr-TR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tr-TR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𝑷</m:t>
                            </m:r>
                          </m:e>
                          <m:sub>
                            <m:r>
                              <a:rPr lang="tr-TR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tr-TR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𝒑𝒂𝒏𝒕𝒐𝒍𝒐𝒏</m:t>
                            </m:r>
                            <m:r>
                              <a:rPr lang="tr-TR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</m:den>
                    </m:f>
                  </m:oMath>
                </a14:m>
                <a:r>
                  <a:rPr lang="tr-TR" sz="2800" dirty="0"/>
                  <a:t> koşulu da sağlanır.</a:t>
                </a:r>
              </a:p>
            </p:txBody>
          </p:sp>
        </mc:Choice>
        <mc:Fallback xmlns="">
          <p:sp>
            <p:nvSpPr>
              <p:cNvPr id="3" name="İçerik Yer Tutucusu 2">
                <a:extLst>
                  <a:ext uri="{FF2B5EF4-FFF2-40B4-BE49-F238E27FC236}">
                    <a16:creationId xmlns:a16="http://schemas.microsoft.com/office/drawing/2014/main" id="{C757B629-217C-AECB-52C5-935F159AC5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14" t="-1630" r="-15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3497590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B11C5CF-0CBF-D4BE-ADD4-836B04732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 wrap="square" anchor="b">
            <a:normAutofit/>
          </a:bodyPr>
          <a:lstStyle/>
          <a:p>
            <a:r>
              <a:rPr lang="tr-TR" dirty="0"/>
              <a:t>Fiyat Değişimi / Bütçe Değişimi</a:t>
            </a:r>
          </a:p>
        </p:txBody>
      </p:sp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E06CE4BC-46F8-5AC4-6D78-950264BD3B9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50938" y="2303463"/>
            <a:ext cx="3810000" cy="3543300"/>
          </a:xfrm>
          <a:prstGeom prst="rect">
            <a:avLst/>
          </a:prstGeom>
          <a:noFill/>
        </p:spPr>
      </p:pic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84D51378-CEC6-F244-7221-76FA3817F6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r>
              <a:rPr lang="tr-TR" dirty="0"/>
              <a:t>Ceyda’nın cebinde 200 TL’si vardır. Kahvenin fiyatı 40 TL ve </a:t>
            </a:r>
            <a:r>
              <a:rPr lang="tr-TR" dirty="0" err="1"/>
              <a:t>Kurabiye’nin</a:t>
            </a:r>
            <a:r>
              <a:rPr lang="tr-TR" dirty="0"/>
              <a:t> fiyatı 10 TL iken Kurabiye fiyatı 20 TL’ye çıkmıştır.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737198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B11C5CF-0CBF-D4BE-ADD4-836B04732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 wrap="square" anchor="b">
            <a:normAutofit/>
          </a:bodyPr>
          <a:lstStyle/>
          <a:p>
            <a:r>
              <a:rPr lang="tr-TR" dirty="0"/>
              <a:t>Fiyat Değişimi / Bütçe Değişimi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84D51378-CEC6-F244-7221-76FA3817F6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r>
              <a:rPr lang="tr-TR" dirty="0"/>
              <a:t>Ceyda’nın cebinde 200 TL’si vardır. Kahvenin fiyatı 40 TL ve </a:t>
            </a:r>
            <a:r>
              <a:rPr lang="tr-TR" dirty="0" err="1"/>
              <a:t>Kurabiye’nin</a:t>
            </a:r>
            <a:r>
              <a:rPr lang="tr-TR" dirty="0"/>
              <a:t> fiyatı 10 TL iken Kahve fiyatı 25 TL’ye düşmüştür.</a:t>
            </a:r>
            <a:endParaRPr lang="en-US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CF34AA41-9504-23F7-3941-732FBC1721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938" y="2420888"/>
            <a:ext cx="3463244" cy="35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905286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B11C5CF-0CBF-D4BE-ADD4-836B04732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 wrap="square" anchor="b">
            <a:normAutofit/>
          </a:bodyPr>
          <a:lstStyle/>
          <a:p>
            <a:r>
              <a:rPr lang="tr-TR" dirty="0"/>
              <a:t>Fiyat Değişimi / Bütçe Değişimi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84D51378-CEC6-F244-7221-76FA3817F6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r>
              <a:rPr lang="tr-TR" dirty="0"/>
              <a:t>Ceyda’nın cebinde 200 TL’si vardır. Kahvenin fiyatı 40 TL ve </a:t>
            </a:r>
            <a:r>
              <a:rPr lang="tr-TR" dirty="0" err="1"/>
              <a:t>Kurabiye’nin</a:t>
            </a:r>
            <a:r>
              <a:rPr lang="tr-TR" dirty="0"/>
              <a:t> fiyatı 10 TL iken Bütçesi 280 TL’ye </a:t>
            </a:r>
            <a:r>
              <a:rPr lang="tr-TR" dirty="0" err="1"/>
              <a:t>çımıştır</a:t>
            </a:r>
            <a:r>
              <a:rPr lang="tr-TR" dirty="0"/>
              <a:t>.</a:t>
            </a:r>
            <a:endParaRPr lang="en-US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C95D6A73-8534-6CEE-2479-707C01B564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938" y="2420888"/>
            <a:ext cx="3796999" cy="35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728866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B11C5CF-0CBF-D4BE-ADD4-836B04732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000" dirty="0"/>
              <a:t>Esneklik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757B629-217C-AECB-52C5-935F159AC5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Esneklik, bağımlı değişkenin bağımsız değişkene olan duyarlılığıdır. </a:t>
            </a:r>
          </a:p>
          <a:p>
            <a:r>
              <a:rPr lang="tr-TR" dirty="0"/>
              <a:t>Talep fiyat esnekliğinde, talebin fiyata olan duyarlılığıdır. Eğer fiyatta </a:t>
            </a:r>
            <a:r>
              <a:rPr lang="tr-TR" dirty="0">
                <a:solidFill>
                  <a:srgbClr val="FF0000"/>
                </a:solidFill>
              </a:rPr>
              <a:t>yüzde 1</a:t>
            </a:r>
            <a:r>
              <a:rPr lang="tr-TR" dirty="0"/>
              <a:t> değişim olursa talep </a:t>
            </a:r>
            <a:r>
              <a:rPr lang="tr-TR" dirty="0">
                <a:solidFill>
                  <a:srgbClr val="FF0000"/>
                </a:solidFill>
              </a:rPr>
              <a:t>yüzde ne kadar </a:t>
            </a:r>
            <a:r>
              <a:rPr lang="tr-TR" dirty="0"/>
              <a:t>değişir.</a:t>
            </a:r>
          </a:p>
        </p:txBody>
      </p:sp>
    </p:spTree>
    <p:extLst>
      <p:ext uri="{BB962C8B-B14F-4D97-AF65-F5344CB8AC3E}">
        <p14:creationId xmlns:p14="http://schemas.microsoft.com/office/powerpoint/2010/main" val="1470160727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B11C5CF-0CBF-D4BE-ADD4-836B04732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000" dirty="0"/>
              <a:t>Esneklik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>
                <a:extLst>
                  <a:ext uri="{FF2B5EF4-FFF2-40B4-BE49-F238E27FC236}">
                    <a16:creationId xmlns:a16="http://schemas.microsoft.com/office/drawing/2014/main" id="{C757B629-217C-AECB-52C5-935F159AC5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tr-TR" dirty="0">
                    <a:solidFill>
                      <a:srgbClr val="FF0000"/>
                    </a:solidFill>
                  </a:rPr>
                  <a:t>Talep fiyat esnekliği</a:t>
                </a:r>
              </a:p>
              <a:p>
                <a:r>
                  <a:rPr lang="tr-TR" dirty="0"/>
                  <a:t>Malın fiyatındaki % değişimin talep miktarında yol açtığı % değişim.</a:t>
                </a:r>
              </a:p>
              <a:p>
                <a:r>
                  <a:rPr lang="tr-TR" dirty="0"/>
                  <a:t>Ürünün fiyatı ve talebi arasında ilişki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ε</m:t>
                          </m:r>
                        </m:e>
                        <m:sub>
                          <m:r>
                            <a:rPr lang="tr-T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𝑑</m:t>
                          </m:r>
                        </m:sub>
                      </m:sSub>
                      <m:r>
                        <a:rPr lang="tr-TR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%−25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%100</m:t>
                          </m:r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=−0.25</m:t>
                      </m:r>
                    </m:oMath>
                  </m:oMathPara>
                </a14:m>
                <a:endParaRPr lang="tr-TR" b="0" dirty="0"/>
              </a:p>
              <a:p>
                <a:pPr marL="0" indent="0">
                  <a:buNone/>
                </a:pPr>
                <a:r>
                  <a:rPr lang="tr-TR" dirty="0"/>
                  <a:t>Ürünün fiyatı %100 artarsa, talebi %25 azalır.</a:t>
                </a:r>
              </a:p>
              <a:p>
                <a:pPr marL="0" indent="0">
                  <a:buNone/>
                </a:pPr>
                <a:endParaRPr lang="tr-TR" b="0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İçerik Yer Tutucusu 2">
                <a:extLst>
                  <a:ext uri="{FF2B5EF4-FFF2-40B4-BE49-F238E27FC236}">
                    <a16:creationId xmlns:a16="http://schemas.microsoft.com/office/drawing/2014/main" id="{C757B629-217C-AECB-52C5-935F159AC5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961" t="-1926" b="-829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1800982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B11C5CF-0CBF-D4BE-ADD4-836B04732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000" dirty="0"/>
              <a:t>Esneklik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İçerik Yer Tutucusu 2">
                <a:extLst>
                  <a:ext uri="{FF2B5EF4-FFF2-40B4-BE49-F238E27FC236}">
                    <a16:creationId xmlns:a16="http://schemas.microsoft.com/office/drawing/2014/main" id="{C757B629-217C-AECB-52C5-935F159AC5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tr-TR" i="1" dirty="0">
                  <a:latin typeface="Cambria Math" panose="02040503050406030204" pitchFamily="18" charset="0"/>
                  <a:ea typeface="Cambria Math" panose="02040503050406030204" pitchFamily="18" charset="0"/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ε</m:t>
                          </m:r>
                        </m:e>
                        <m:sub>
                          <m:r>
                            <a:rPr lang="tr-T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𝑑</m:t>
                          </m:r>
                        </m:sub>
                      </m:sSub>
                      <m:r>
                        <a:rPr lang="tr-TR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%−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%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−4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tr-TR" b="0" dirty="0"/>
              </a:p>
              <a:p>
                <a:pPr marL="0" indent="0">
                  <a:buNone/>
                </a:pPr>
                <a:r>
                  <a:rPr lang="tr-TR" dirty="0"/>
                  <a:t>Ürünün fiyatı %5 artar ve talebi %20 azalırsa esnekliği 4 olur. Ürün talebi fiyata çok duyarlıdır. Lüks malların esnekliği </a:t>
                </a:r>
                <a:r>
                  <a:rPr lang="tr-TR" dirty="0">
                    <a:solidFill>
                      <a:srgbClr val="FF0000"/>
                    </a:solidFill>
                  </a:rPr>
                  <a:t>1’den</a:t>
                </a:r>
                <a:r>
                  <a:rPr lang="tr-TR" dirty="0"/>
                  <a:t> oldukça yüksek olur.</a:t>
                </a:r>
              </a:p>
              <a:p>
                <a:pPr marL="0" indent="0">
                  <a:buNone/>
                </a:pPr>
                <a:endParaRPr lang="tr-TR" b="0" dirty="0"/>
              </a:p>
              <a:p>
                <a:endParaRPr lang="tr-TR" dirty="0"/>
              </a:p>
            </p:txBody>
          </p:sp>
        </mc:Choice>
        <mc:Fallback>
          <p:sp>
            <p:nvSpPr>
              <p:cNvPr id="3" name="İçerik Yer Tutucusu 2">
                <a:extLst>
                  <a:ext uri="{FF2B5EF4-FFF2-40B4-BE49-F238E27FC236}">
                    <a16:creationId xmlns:a16="http://schemas.microsoft.com/office/drawing/2014/main" id="{C757B629-217C-AECB-52C5-935F159AC5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961" r="-258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72474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7" rIns="92075" bIns="46037" anchor="ctr"/>
          <a:lstStyle/>
          <a:p>
            <a:r>
              <a:rPr lang="tr-TR" dirty="0"/>
              <a:t>Mikroiktisat ve Makroiktisat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2688" y="2017712"/>
            <a:ext cx="7772400" cy="4291607"/>
          </a:xfrm>
          <a:noFill/>
          <a:ln/>
        </p:spPr>
        <p:txBody>
          <a:bodyPr lIns="182562" tIns="46037" rIns="182562" bIns="46037"/>
          <a:lstStyle/>
          <a:p>
            <a:r>
              <a:rPr lang="tr-TR" sz="2400" dirty="0">
                <a:solidFill>
                  <a:srgbClr val="FF0000"/>
                </a:solidFill>
              </a:rPr>
              <a:t>Mikro iktisat: </a:t>
            </a:r>
            <a:r>
              <a:rPr lang="tr-TR" sz="2400" dirty="0"/>
              <a:t>Bireylerin, hane halklarının, firmaların ve hükümetlerin </a:t>
            </a:r>
            <a:r>
              <a:rPr lang="tr-TR" sz="2400" dirty="0">
                <a:solidFill>
                  <a:srgbClr val="FF0000"/>
                </a:solidFill>
              </a:rPr>
              <a:t>nasıl seçim yaptıklarını </a:t>
            </a:r>
            <a:r>
              <a:rPr lang="tr-TR" sz="2400" dirty="0"/>
              <a:t>ve bu seçimlerin fiyatları, kaynakların tahsisini ve diğer aktörlerin </a:t>
            </a:r>
            <a:r>
              <a:rPr lang="tr-TR" sz="2400" dirty="0">
                <a:solidFill>
                  <a:srgbClr val="FF0000"/>
                </a:solidFill>
              </a:rPr>
              <a:t>refahını</a:t>
            </a:r>
            <a:r>
              <a:rPr lang="tr-TR" sz="2400" dirty="0"/>
              <a:t> nasıl etkilediğini inceler</a:t>
            </a:r>
          </a:p>
          <a:p>
            <a:r>
              <a:rPr lang="tr-TR" sz="2400" dirty="0">
                <a:solidFill>
                  <a:srgbClr val="FF0000"/>
                </a:solidFill>
              </a:rPr>
              <a:t>Makro İktisat: </a:t>
            </a:r>
            <a:r>
              <a:rPr lang="tr-TR" sz="2400" dirty="0"/>
              <a:t>Ekonominin bir bütün olarak incelenmesidir. Bir ülkenin </a:t>
            </a:r>
            <a:r>
              <a:rPr lang="tr-TR" sz="2400" dirty="0">
                <a:solidFill>
                  <a:srgbClr val="FF0000"/>
                </a:solidFill>
              </a:rPr>
              <a:t>iktisadi büyüme oranı </a:t>
            </a:r>
            <a:r>
              <a:rPr lang="tr-TR" sz="2400" dirty="0"/>
              <a:t>veya genel fiyatlardaki artış (</a:t>
            </a:r>
            <a:r>
              <a:rPr lang="tr-TR" sz="2400" dirty="0">
                <a:solidFill>
                  <a:srgbClr val="FF0000"/>
                </a:solidFill>
              </a:rPr>
              <a:t>enflasyon</a:t>
            </a:r>
            <a:r>
              <a:rPr lang="tr-TR" sz="2400" dirty="0"/>
              <a:t>) veya iş arayan ancak iş bulamayan işgücünün (</a:t>
            </a:r>
            <a:r>
              <a:rPr lang="tr-TR" sz="2400" dirty="0">
                <a:solidFill>
                  <a:srgbClr val="FF0000"/>
                </a:solidFill>
              </a:rPr>
              <a:t>işsizlik oranı</a:t>
            </a:r>
            <a:r>
              <a:rPr lang="tr-TR" sz="2400" dirty="0"/>
              <a:t>) gibi ekonomi genelindeki olguları inceler. Politikalar üretir.</a:t>
            </a:r>
          </a:p>
          <a:p>
            <a:r>
              <a:rPr lang="tr-TR" sz="2400" dirty="0"/>
              <a:t>Makro iktisat orman ise; Mikro iktisat ağaçtır</a:t>
            </a:r>
          </a:p>
        </p:txBody>
      </p:sp>
    </p:spTree>
    <p:extLst>
      <p:ext uri="{BB962C8B-B14F-4D97-AF65-F5344CB8AC3E}">
        <p14:creationId xmlns:p14="http://schemas.microsoft.com/office/powerpoint/2010/main" val="2107189792"/>
      </p:ext>
    </p:extLst>
  </p:cSld>
  <p:clrMapOvr>
    <a:masterClrMapping/>
  </p:clrMapOvr>
  <p:transition spd="med">
    <p:fade/>
  </p:transition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B11C5CF-0CBF-D4BE-ADD4-836B04732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000" dirty="0"/>
              <a:t>Esneklik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İçerik Yer Tutucusu 2">
                <a:extLst>
                  <a:ext uri="{FF2B5EF4-FFF2-40B4-BE49-F238E27FC236}">
                    <a16:creationId xmlns:a16="http://schemas.microsoft.com/office/drawing/2014/main" id="{C757B629-217C-AECB-52C5-935F159AC5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tr-TR" i="1" dirty="0">
                  <a:latin typeface="Cambria Math" panose="02040503050406030204" pitchFamily="18" charset="0"/>
                  <a:ea typeface="Cambria Math" panose="02040503050406030204" pitchFamily="18" charset="0"/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ε</m:t>
                          </m:r>
                        </m:e>
                        <m:sub>
                          <m:r>
                            <a:rPr lang="tr-T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𝑑</m:t>
                          </m:r>
                        </m:sub>
                      </m:sSub>
                      <m:r>
                        <a:rPr lang="tr-TR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%20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%5</m:t>
                          </m:r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−4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tr-TR" b="0" dirty="0"/>
              </a:p>
              <a:p>
                <a:pPr marL="0" indent="0">
                  <a:buNone/>
                </a:pPr>
                <a:r>
                  <a:rPr lang="tr-TR" dirty="0"/>
                  <a:t>Ürünün fiyatı % 5 azalır ve talebi %20 artarsa esnekliği 4 olur. Ürün talebi fiyata çok duyarlıdır. Lüks malların esnekliği </a:t>
                </a:r>
                <a:r>
                  <a:rPr lang="tr-TR" dirty="0">
                    <a:solidFill>
                      <a:srgbClr val="FF0000"/>
                    </a:solidFill>
                  </a:rPr>
                  <a:t>1’den</a:t>
                </a:r>
                <a:r>
                  <a:rPr lang="tr-TR" dirty="0"/>
                  <a:t> oldukça yüksek olur.</a:t>
                </a:r>
              </a:p>
              <a:p>
                <a:pPr marL="0" indent="0">
                  <a:buNone/>
                </a:pPr>
                <a:endParaRPr lang="tr-TR" b="0" dirty="0"/>
              </a:p>
              <a:p>
                <a:endParaRPr lang="tr-TR" dirty="0"/>
              </a:p>
            </p:txBody>
          </p:sp>
        </mc:Choice>
        <mc:Fallback>
          <p:sp>
            <p:nvSpPr>
              <p:cNvPr id="3" name="İçerik Yer Tutucusu 2">
                <a:extLst>
                  <a:ext uri="{FF2B5EF4-FFF2-40B4-BE49-F238E27FC236}">
                    <a16:creationId xmlns:a16="http://schemas.microsoft.com/office/drawing/2014/main" id="{C757B629-217C-AECB-52C5-935F159AC5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961" r="-149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8160951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B11C5CF-0CBF-D4BE-ADD4-836B04732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000" dirty="0"/>
              <a:t>Esneklik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İçerik Yer Tutucusu 2">
                <a:extLst>
                  <a:ext uri="{FF2B5EF4-FFF2-40B4-BE49-F238E27FC236}">
                    <a16:creationId xmlns:a16="http://schemas.microsoft.com/office/drawing/2014/main" id="{C757B629-217C-AECB-52C5-935F159AC5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tr-TR" dirty="0">
                    <a:solidFill>
                      <a:srgbClr val="FF0000"/>
                    </a:solidFill>
                  </a:rPr>
                  <a:t>Çapraz talep esnekliği</a:t>
                </a:r>
              </a:p>
              <a:p>
                <a:r>
                  <a:rPr lang="tr-TR" dirty="0"/>
                  <a:t>İkame malın fiyatında %</a:t>
                </a:r>
                <a:r>
                  <a:rPr lang="tr-TR" dirty="0">
                    <a:solidFill>
                      <a:srgbClr val="FF0000"/>
                    </a:solidFill>
                  </a:rPr>
                  <a:t> </a:t>
                </a:r>
                <a:r>
                  <a:rPr lang="tr-TR" dirty="0"/>
                  <a:t>∆P</a:t>
                </a:r>
                <a:r>
                  <a:rPr lang="tr-TR" dirty="0">
                    <a:latin typeface="Matura MT Script Capitals" panose="03020802060602070202" pitchFamily="66" charset="0"/>
                  </a:rPr>
                  <a:t> </a:t>
                </a:r>
                <a:r>
                  <a:rPr lang="tr-TR" dirty="0"/>
                  <a:t>değişim ve ilgilenilen ürünün talebinde % ∆Q değişim arasındaki ilişki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ε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%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25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%100</m:t>
                          </m:r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1.25</m:t>
                      </m:r>
                    </m:oMath>
                  </m:oMathPara>
                </a14:m>
                <a:endParaRPr lang="tr-TR" b="0" dirty="0"/>
              </a:p>
              <a:p>
                <a:pPr marL="0" indent="0" algn="ctr">
                  <a:buNone/>
                </a:pPr>
                <a:r>
                  <a:rPr lang="tr-TR" dirty="0"/>
                  <a:t>İkame Ürünün fiyatı %100 artarsa ilgilenilen malı yüzde %40 artar.</a:t>
                </a:r>
              </a:p>
              <a:p>
                <a:pPr marL="0" indent="0">
                  <a:buNone/>
                </a:pPr>
                <a:endParaRPr lang="tr-TR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İçerik Yer Tutucusu 2">
                <a:extLst>
                  <a:ext uri="{FF2B5EF4-FFF2-40B4-BE49-F238E27FC236}">
                    <a16:creationId xmlns:a16="http://schemas.microsoft.com/office/drawing/2014/main" id="{C757B629-217C-AECB-52C5-935F159AC5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9" t="-1926" r="-1255" b="-592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5903020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B11C5CF-0CBF-D4BE-ADD4-836B04732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000" dirty="0"/>
              <a:t>Esneklik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İçerik Yer Tutucusu 2">
                <a:extLst>
                  <a:ext uri="{FF2B5EF4-FFF2-40B4-BE49-F238E27FC236}">
                    <a16:creationId xmlns:a16="http://schemas.microsoft.com/office/drawing/2014/main" id="{C757B629-217C-AECB-52C5-935F159AC5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tr-TR" dirty="0">
                    <a:solidFill>
                      <a:srgbClr val="FF0000"/>
                    </a:solidFill>
                  </a:rPr>
                  <a:t>Gelir talep esnekliği</a:t>
                </a:r>
              </a:p>
              <a:p>
                <a:r>
                  <a:rPr lang="tr-TR" dirty="0"/>
                  <a:t>Gelirde % </a:t>
                </a:r>
                <a:r>
                  <a:rPr lang="tr-TR" dirty="0">
                    <a:latin typeface="Matura MT Script Capitals" panose="03020802060602070202" pitchFamily="66" charset="0"/>
                  </a:rPr>
                  <a:t>∆ </a:t>
                </a:r>
                <a:r>
                  <a:rPr lang="tr-TR" dirty="0"/>
                  <a:t>M ve ürün talebi % ∆Q arasındaki ilişki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ε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%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50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%100</m:t>
                          </m:r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0.50</m:t>
                      </m:r>
                    </m:oMath>
                  </m:oMathPara>
                </a14:m>
                <a:endParaRPr lang="tr-TR" b="0" dirty="0"/>
              </a:p>
              <a:p>
                <a:pPr marL="0" indent="0">
                  <a:buNone/>
                </a:pPr>
                <a:r>
                  <a:rPr lang="tr-TR" dirty="0"/>
                  <a:t>Gelir iki katına çıkarsa (yani %100), ürünün talebi ne kadar değişir. </a:t>
                </a:r>
              </a:p>
            </p:txBody>
          </p:sp>
        </mc:Choice>
        <mc:Fallback>
          <p:sp>
            <p:nvSpPr>
              <p:cNvPr id="3" name="İçerik Yer Tutucusu 2">
                <a:extLst>
                  <a:ext uri="{FF2B5EF4-FFF2-40B4-BE49-F238E27FC236}">
                    <a16:creationId xmlns:a16="http://schemas.microsoft.com/office/drawing/2014/main" id="{C757B629-217C-AECB-52C5-935F159AC5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961" t="-192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5191688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B11C5CF-0CBF-D4BE-ADD4-836B04732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000" dirty="0"/>
              <a:t>Esneklik Sorular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757B629-217C-AECB-52C5-935F159AC5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tr-TR" sz="2400" dirty="0"/>
              <a:t>Gelir 2 katına çıktığında ürün talebi azalıyor bu nasıl bir maldır?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tr-TR" sz="2400" dirty="0"/>
              <a:t>Ürünün fiyatı 2 katına çıktığında ürün talebi artıyorsa bu nasıl bir mal olabilir?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tr-TR" sz="2400" dirty="0"/>
              <a:t>Ürünün fiyatı 2 katına çıkıyor ama talebi değişmiyorsa bu nasıl bir mal olabilir?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tr-TR" sz="2400" dirty="0"/>
              <a:t>Ürünün fiyatı %5 artıyor ama talebi %20 azalıyorsa bu nasıl bir üründür?</a:t>
            </a:r>
          </a:p>
        </p:txBody>
      </p:sp>
    </p:spTree>
    <p:extLst>
      <p:ext uri="{BB962C8B-B14F-4D97-AF65-F5344CB8AC3E}">
        <p14:creationId xmlns:p14="http://schemas.microsoft.com/office/powerpoint/2010/main" val="437254353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B11C5CF-0CBF-D4BE-ADD4-836B04732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000" dirty="0"/>
              <a:t>Esneklik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>
                <a:extLst>
                  <a:ext uri="{FF2B5EF4-FFF2-40B4-BE49-F238E27FC236}">
                    <a16:creationId xmlns:a16="http://schemas.microsoft.com/office/drawing/2014/main" id="{C757B629-217C-AECB-52C5-935F159AC5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tr-TR" dirty="0">
                    <a:solidFill>
                      <a:srgbClr val="FF0000"/>
                    </a:solidFill>
                    <a:latin typeface="+mj-lt"/>
                  </a:rPr>
                  <a:t>Elastik mallar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ε</m:t>
                        </m:r>
                      </m:e>
                      <m:sub>
                        <m:r>
                          <a:rPr lang="tr-TR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𝑑</m:t>
                        </m:r>
                      </m:sub>
                    </m:sSub>
                    <m:r>
                      <a:rPr lang="tr-TR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&gt;1</m:t>
                    </m:r>
                  </m:oMath>
                </a14:m>
                <a:endParaRPr lang="tr-TR" dirty="0">
                  <a:latin typeface="+mj-lt"/>
                </a:endParaRPr>
              </a:p>
              <a:p>
                <a:r>
                  <a:rPr lang="tr-TR" dirty="0">
                    <a:solidFill>
                      <a:srgbClr val="FF0000"/>
                    </a:solidFill>
                    <a:latin typeface="+mj-lt"/>
                  </a:rPr>
                  <a:t>İnelastik mallar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ε</m:t>
                        </m:r>
                      </m:e>
                      <m:sub>
                        <m:r>
                          <a:rPr lang="tr-T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𝑑</m:t>
                        </m:r>
                      </m:sub>
                    </m:sSub>
                    <m:r>
                      <a:rPr lang="tr-TR" b="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&lt;</m:t>
                    </m:r>
                    <m:r>
                      <a:rPr lang="tr-TR" i="1" dirty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1</m:t>
                    </m:r>
                  </m:oMath>
                </a14:m>
                <a:endParaRPr lang="tr-TR" dirty="0">
                  <a:latin typeface="+mj-lt"/>
                  <a:sym typeface="Symbol" panose="05050102010706020507" pitchFamily="18" charset="2"/>
                </a:endParaRPr>
              </a:p>
              <a:p>
                <a:r>
                  <a:rPr lang="tr-TR" dirty="0">
                    <a:solidFill>
                      <a:srgbClr val="FF0000"/>
                    </a:solidFill>
                    <a:latin typeface="+mj-lt"/>
                  </a:rPr>
                  <a:t>Sıfır esnek mallar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ε</m:t>
                        </m:r>
                      </m:e>
                      <m:sub>
                        <m:r>
                          <a:rPr lang="tr-T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𝑑</m:t>
                        </m:r>
                      </m:sub>
                    </m:sSub>
                    <m:r>
                      <a:rPr lang="tr-TR" b="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=0</m:t>
                    </m:r>
                  </m:oMath>
                </a14:m>
                <a:endParaRPr lang="tr-TR" dirty="0">
                  <a:solidFill>
                    <a:srgbClr val="FF0000"/>
                  </a:solidFill>
                  <a:latin typeface="+mj-lt"/>
                </a:endParaRPr>
              </a:p>
              <a:p>
                <a:r>
                  <a:rPr lang="tr-TR" dirty="0">
                    <a:solidFill>
                      <a:srgbClr val="FF0000"/>
                    </a:solidFill>
                    <a:latin typeface="+mj-lt"/>
                  </a:rPr>
                  <a:t>Sonsuz esnek mallar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ε</m:t>
                        </m:r>
                      </m:e>
                      <m:sub>
                        <m:r>
                          <a:rPr lang="tr-T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𝑑</m:t>
                        </m:r>
                      </m:sub>
                    </m:sSub>
                    <m:r>
                      <m:rPr>
                        <m:nor/>
                      </m:rPr>
                      <a:rPr lang="tr-TR" dirty="0">
                        <a:latin typeface="+mj-lt"/>
                        <a:sym typeface="Symbol" panose="05050102010706020507" pitchFamily="18" charset="2"/>
                      </a:rPr>
                      <m:t>=</m:t>
                    </m:r>
                    <m:r>
                      <m:rPr>
                        <m:nor/>
                      </m:rPr>
                      <a:rPr lang="tr-TR" dirty="0" smtClean="0">
                        <a:latin typeface="+mj-lt"/>
                        <a:sym typeface="Symbol" panose="05050102010706020507" pitchFamily="18" charset="2"/>
                      </a:rPr>
                      <m:t></m:t>
                    </m:r>
                  </m:oMath>
                </a14:m>
                <a:endParaRPr lang="tr-TR" dirty="0">
                  <a:latin typeface="+mj-lt"/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3" name="İçerik Yer Tutucusu 2">
                <a:extLst>
                  <a:ext uri="{FF2B5EF4-FFF2-40B4-BE49-F238E27FC236}">
                    <a16:creationId xmlns:a16="http://schemas.microsoft.com/office/drawing/2014/main" id="{C757B629-217C-AECB-52C5-935F159AC5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9" t="-2074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156668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B11C5CF-0CBF-D4BE-ADD4-836B04732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 wrap="square" anchor="b">
            <a:normAutofit/>
          </a:bodyPr>
          <a:lstStyle/>
          <a:p>
            <a:r>
              <a:rPr lang="tr-TR" dirty="0"/>
              <a:t>Sıfır Esnek (Mükemmel İnelastik)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DC94CC19-9DDE-A748-3AFB-5B358827A2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2688" y="2141103"/>
            <a:ext cx="3546000" cy="3600000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>
                <a:extLst>
                  <a:ext uri="{FF2B5EF4-FFF2-40B4-BE49-F238E27FC236}">
                    <a16:creationId xmlns:a16="http://schemas.microsoft.com/office/drawing/2014/main" id="{C757B629-217C-AECB-52C5-935F159AC524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5145088" y="2017713"/>
                <a:ext cx="3810000" cy="4114800"/>
              </a:xfrm>
            </p:spPr>
            <p:txBody>
              <a:bodyPr wrap="square" anchor="t">
                <a:normAutofit/>
              </a:bodyPr>
              <a:lstStyle/>
              <a:p>
                <a:r>
                  <a:rPr lang="tr-TR" dirty="0"/>
                  <a:t>Sıfır esnek mallar ya da mükemmel inelastik malların esnekliği 0’dır.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 dirty="0">
                            <a:latin typeface="Cambria Math" panose="02040503050406030204" pitchFamily="18" charset="0"/>
                          </a:rPr>
                          <m:t>ε</m:t>
                        </m:r>
                      </m:e>
                      <m:sub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tr-TR" dirty="0"/>
              </a:p>
              <a:p>
                <a:r>
                  <a:rPr lang="tr-TR" dirty="0"/>
                  <a:t>Fiyatta % değişime karşı, talep hiç değişmemektedir.</a:t>
                </a:r>
              </a:p>
            </p:txBody>
          </p:sp>
        </mc:Choice>
        <mc:Fallback xmlns="">
          <p:sp>
            <p:nvSpPr>
              <p:cNvPr id="3" name="İçerik Yer Tutucusu 2">
                <a:extLst>
                  <a:ext uri="{FF2B5EF4-FFF2-40B4-BE49-F238E27FC236}">
                    <a16:creationId xmlns:a16="http://schemas.microsoft.com/office/drawing/2014/main" id="{C757B629-217C-AECB-52C5-935F159AC5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5145088" y="2017713"/>
                <a:ext cx="3810000" cy="4114800"/>
              </a:xfrm>
              <a:blipFill>
                <a:blip r:embed="rId3"/>
                <a:stretch>
                  <a:fillRect l="-640" t="-1630" r="-336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796480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B11C5CF-0CBF-D4BE-ADD4-836B04732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 wrap="square" anchor="b">
            <a:normAutofit/>
          </a:bodyPr>
          <a:lstStyle/>
          <a:p>
            <a:r>
              <a:rPr lang="tr-TR" dirty="0"/>
              <a:t>Sonsuz Esnek (Tam Esneklik)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>
                <a:extLst>
                  <a:ext uri="{FF2B5EF4-FFF2-40B4-BE49-F238E27FC236}">
                    <a16:creationId xmlns:a16="http://schemas.microsoft.com/office/drawing/2014/main" id="{C757B629-217C-AECB-52C5-935F159AC524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5145088" y="2017713"/>
                <a:ext cx="3810000" cy="4114800"/>
              </a:xfrm>
            </p:spPr>
            <p:txBody>
              <a:bodyPr wrap="square" anchor="t">
                <a:normAutofit/>
              </a:bodyPr>
              <a:lstStyle/>
              <a:p>
                <a:r>
                  <a:rPr lang="tr-TR" dirty="0"/>
                  <a:t>Sonsuz esnek mallar ya da tam esnek malların esnekliği sonsuzdur.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 dirty="0">
                            <a:latin typeface="Cambria Math" panose="02040503050406030204" pitchFamily="18" charset="0"/>
                          </a:rPr>
                          <m:t>ε</m:t>
                        </m:r>
                      </m:e>
                      <m:sub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tr-TR" dirty="0"/>
              </a:p>
              <a:p>
                <a:r>
                  <a:rPr lang="tr-TR" dirty="0"/>
                  <a:t>Fiyatta en ufak % değişime karşı, talep sıfır olmaktadır. </a:t>
                </a:r>
              </a:p>
            </p:txBody>
          </p:sp>
        </mc:Choice>
        <mc:Fallback xmlns="">
          <p:sp>
            <p:nvSpPr>
              <p:cNvPr id="3" name="İçerik Yer Tutucusu 2">
                <a:extLst>
                  <a:ext uri="{FF2B5EF4-FFF2-40B4-BE49-F238E27FC236}">
                    <a16:creationId xmlns:a16="http://schemas.microsoft.com/office/drawing/2014/main" id="{C757B629-217C-AECB-52C5-935F159AC5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5145088" y="2017713"/>
                <a:ext cx="3810000" cy="4114800"/>
              </a:xfrm>
              <a:blipFill>
                <a:blip r:embed="rId2"/>
                <a:stretch>
                  <a:fillRect l="-640" t="-1630" r="-464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Resim 5">
            <a:extLst>
              <a:ext uri="{FF2B5EF4-FFF2-40B4-BE49-F238E27FC236}">
                <a16:creationId xmlns:a16="http://schemas.microsoft.com/office/drawing/2014/main" id="{9B0AFA36-64BC-A3E9-7CB1-0B15231E29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723" y="2204864"/>
            <a:ext cx="3545203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897412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B11C5CF-0CBF-D4BE-ADD4-836B04732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 wrap="square" anchor="b">
            <a:normAutofit/>
          </a:bodyPr>
          <a:lstStyle/>
          <a:p>
            <a:r>
              <a:rPr lang="tr-TR" dirty="0"/>
              <a:t>Esnekliğin değişimi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>
                <a:extLst>
                  <a:ext uri="{FF2B5EF4-FFF2-40B4-BE49-F238E27FC236}">
                    <a16:creationId xmlns:a16="http://schemas.microsoft.com/office/drawing/2014/main" id="{C757B629-217C-AECB-52C5-935F159AC524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4855220" y="2017713"/>
                <a:ext cx="4099868" cy="4114800"/>
              </a:xfrm>
            </p:spPr>
            <p:txBody>
              <a:bodyPr wrap="square" anchor="t">
                <a:normAutofit/>
              </a:bodyPr>
              <a:lstStyle/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sz="2200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200" b="1" i="1" dirty="0">
                            <a:latin typeface="Cambria Math" panose="02040503050406030204" pitchFamily="18" charset="0"/>
                          </a:rPr>
                          <m:t>𝜺</m:t>
                        </m:r>
                      </m:e>
                      <m:sub>
                        <m:sSub>
                          <m:sSubPr>
                            <m:ctrlPr>
                              <a:rPr lang="tr-TR" sz="2200" b="1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200" b="1" i="1" dirty="0">
                                <a:latin typeface="Cambria Math" panose="02040503050406030204" pitchFamily="18" charset="0"/>
                              </a:rPr>
                              <m:t>𝒅</m:t>
                            </m:r>
                          </m:e>
                          <m:sub>
                            <m:r>
                              <a:rPr lang="tr-TR" sz="2200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sub>
                    </m:sSub>
                    <m:r>
                      <a:rPr lang="tr-TR" sz="2200" b="0" i="1" dirty="0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tr-TR" sz="2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200" i="1" dirty="0">
                            <a:latin typeface="Cambria Math" panose="02040503050406030204" pitchFamily="18" charset="0"/>
                          </a:rPr>
                          <m:t>ε</m:t>
                        </m:r>
                      </m:e>
                      <m:sub>
                        <m:sSub>
                          <m:sSubPr>
                            <m:ctrlPr>
                              <a:rPr lang="tr-TR" sz="22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200" i="1" dirty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tr-TR" sz="22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tr-TR" sz="2200" i="1" dirty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tr-TR" sz="2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200" i="1" dirty="0">
                            <a:latin typeface="Cambria Math" panose="02040503050406030204" pitchFamily="18" charset="0"/>
                          </a:rPr>
                          <m:t>ε</m:t>
                        </m:r>
                      </m:e>
                      <m:sub>
                        <m:sSub>
                          <m:sSubPr>
                            <m:ctrlPr>
                              <a:rPr lang="tr-TR" sz="22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200" i="1" dirty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tr-TR" sz="2200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sub>
                    </m:sSub>
                    <m:r>
                      <a:rPr lang="tr-TR" sz="2200" i="1" dirty="0">
                        <a:latin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tr-TR" sz="22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200" i="1" dirty="0">
                            <a:latin typeface="Cambria Math" panose="02040503050406030204" pitchFamily="18" charset="0"/>
                          </a:rPr>
                          <m:t>ε</m:t>
                        </m:r>
                      </m:e>
                      <m:sub>
                        <m:sSub>
                          <m:sSubPr>
                            <m:ctrlPr>
                              <a:rPr lang="tr-TR" sz="22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200" i="1" dirty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tr-TR" sz="2200" b="0" i="1" dirty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sub>
                    </m:sSub>
                    <m:r>
                      <a:rPr lang="tr-TR" sz="2200" i="1" dirty="0">
                        <a:latin typeface="Cambria Math" panose="02040503050406030204" pitchFamily="18" charset="0"/>
                      </a:rPr>
                      <m:t>&lt;</m:t>
                    </m:r>
                    <m:r>
                      <m:rPr>
                        <m:nor/>
                      </m:rPr>
                      <a:rPr lang="tr-TR" sz="2200" dirty="0"/>
                      <m:t> </m:t>
                    </m:r>
                    <m:sSub>
                      <m:sSubPr>
                        <m:ctrlPr>
                          <a:rPr lang="tr-TR" sz="2200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200" b="1" i="1" dirty="0">
                            <a:latin typeface="Cambria Math" panose="02040503050406030204" pitchFamily="18" charset="0"/>
                          </a:rPr>
                          <m:t>𝜺</m:t>
                        </m:r>
                      </m:e>
                      <m:sub>
                        <m:sSub>
                          <m:sSubPr>
                            <m:ctrlPr>
                              <a:rPr lang="tr-TR" sz="2200" b="1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200" b="1" i="1" dirty="0">
                                <a:latin typeface="Cambria Math" panose="02040503050406030204" pitchFamily="18" charset="0"/>
                              </a:rPr>
                              <m:t>𝒅</m:t>
                            </m:r>
                          </m:e>
                          <m:sub>
                            <m:r>
                              <a:rPr lang="tr-TR" sz="2200" b="1" i="1" dirty="0" smtClean="0">
                                <a:latin typeface="Cambria Math" panose="02040503050406030204" pitchFamily="18" charset="0"/>
                              </a:rPr>
                              <m:t>𝟓</m:t>
                            </m:r>
                          </m:sub>
                        </m:sSub>
                      </m:sub>
                    </m:sSub>
                  </m:oMath>
                </a14:m>
                <a:endParaRPr lang="tr-TR" sz="2200" b="1" dirty="0"/>
              </a:p>
              <a:p>
                <a:pPr marL="0" indent="0" algn="ctr">
                  <a:buNone/>
                </a:pPr>
                <a:endParaRPr lang="tr-TR" sz="2200" b="1" dirty="0"/>
              </a:p>
              <a:p>
                <a:pPr marL="0" indent="0">
                  <a:buNone/>
                </a:pPr>
                <a:r>
                  <a:rPr lang="tr-TR" sz="2200" dirty="0"/>
                  <a:t>Soldaki grafiğe göre esneklik 1. talep eğrisinden 5. talep eğrisine kadar esneklik artmaktadır.</a:t>
                </a:r>
              </a:p>
              <a:p>
                <a:pPr marL="0" indent="0">
                  <a:buNone/>
                </a:pPr>
                <a:r>
                  <a:rPr lang="tr-TR" sz="2200" dirty="0"/>
                  <a:t>Bütün talep eğrileri arasında temel değişen şey talep eğrisinin </a:t>
                </a:r>
                <a:r>
                  <a:rPr lang="tr-TR" sz="2200" dirty="0">
                    <a:solidFill>
                      <a:srgbClr val="FF0000"/>
                    </a:solidFill>
                  </a:rPr>
                  <a:t>eğimidir.</a:t>
                </a:r>
              </a:p>
            </p:txBody>
          </p:sp>
        </mc:Choice>
        <mc:Fallback xmlns="">
          <p:sp>
            <p:nvSpPr>
              <p:cNvPr id="3" name="İçerik Yer Tutucusu 2">
                <a:extLst>
                  <a:ext uri="{FF2B5EF4-FFF2-40B4-BE49-F238E27FC236}">
                    <a16:creationId xmlns:a16="http://schemas.microsoft.com/office/drawing/2014/main" id="{C757B629-217C-AECB-52C5-935F159AC5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855220" y="2017713"/>
                <a:ext cx="4099868" cy="4114800"/>
              </a:xfrm>
              <a:blipFill>
                <a:blip r:embed="rId2"/>
                <a:stretch>
                  <a:fillRect l="-1932" r="-237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Resim 13">
            <a:extLst>
              <a:ext uri="{FF2B5EF4-FFF2-40B4-BE49-F238E27FC236}">
                <a16:creationId xmlns:a16="http://schemas.microsoft.com/office/drawing/2014/main" id="{DA2F7D80-43A0-4DBB-8842-84E38DD065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2132856"/>
            <a:ext cx="4099644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418678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B11C5CF-0CBF-D4BE-ADD4-836B04732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 wrap="square" anchor="b">
            <a:normAutofit/>
          </a:bodyPr>
          <a:lstStyle/>
          <a:p>
            <a:r>
              <a:rPr lang="tr-TR" dirty="0"/>
              <a:t>Esnekliğin değişimi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757B629-217C-AECB-52C5-935F159AC5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55220" y="2017713"/>
            <a:ext cx="4099868" cy="4114800"/>
          </a:xfrm>
        </p:spPr>
        <p:txBody>
          <a:bodyPr wrap="square" anchor="t">
            <a:normAutofit/>
          </a:bodyPr>
          <a:lstStyle/>
          <a:p>
            <a:r>
              <a:rPr lang="tr-TR" sz="2200" dirty="0"/>
              <a:t>Zorunlu ya da bağımlılık yapan malların (ilaç, sigara </a:t>
            </a:r>
            <a:r>
              <a:rPr lang="tr-TR" sz="2200" dirty="0" err="1"/>
              <a:t>vb</a:t>
            </a:r>
            <a:r>
              <a:rPr lang="tr-TR" sz="2200" dirty="0"/>
              <a:t>) esnekliği sıfıra daha yakındır.</a:t>
            </a:r>
          </a:p>
          <a:p>
            <a:r>
              <a:rPr lang="tr-TR" sz="2200" dirty="0"/>
              <a:t>Lüks malların esnekliği 1’den yüksektir.</a:t>
            </a:r>
          </a:p>
          <a:p>
            <a:r>
              <a:rPr lang="tr-TR" sz="2200" dirty="0"/>
              <a:t>Normal malların esnekliği 1’e yakındır.</a:t>
            </a:r>
          </a:p>
          <a:p>
            <a:r>
              <a:rPr lang="tr-TR" sz="2200"/>
              <a:t>Satıcısı ve/veya </a:t>
            </a:r>
            <a:r>
              <a:rPr lang="tr-TR" sz="2200" dirty="0"/>
              <a:t>ikamesi çok olan malların esnekliği sonsuza yaklaşır.</a:t>
            </a:r>
          </a:p>
          <a:p>
            <a:pPr marL="0" indent="0" algn="ctr">
              <a:buNone/>
            </a:pPr>
            <a:endParaRPr lang="tr-TR" sz="2200" dirty="0">
              <a:solidFill>
                <a:srgbClr val="FF0000"/>
              </a:solidFill>
            </a:endParaRPr>
          </a:p>
        </p:txBody>
      </p:sp>
      <p:pic>
        <p:nvPicPr>
          <p:cNvPr id="14" name="Resim 13">
            <a:extLst>
              <a:ext uri="{FF2B5EF4-FFF2-40B4-BE49-F238E27FC236}">
                <a16:creationId xmlns:a16="http://schemas.microsoft.com/office/drawing/2014/main" id="{DA2F7D80-43A0-4DBB-8842-84E38DD065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2132856"/>
            <a:ext cx="4099644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761540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B11C5CF-0CBF-D4BE-ADD4-836B04732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Seçim Paradoksu ( Ek bilgi)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757B629-217C-AECB-52C5-935F159AC5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Seçim Paradoksu, bireylerin önüne ne kadar fazla seçenek sunulursa seçim yapmakta o kadar zorlanacaklarını öne süren bir teoridir.</a:t>
            </a:r>
          </a:p>
          <a:p>
            <a:r>
              <a:rPr lang="tr-TR" dirty="0"/>
              <a:t>Bir şey satmak ya da almak istediğiniz zaman hızlı bir şekilde eleme yoluna gidin!</a:t>
            </a:r>
          </a:p>
        </p:txBody>
      </p:sp>
    </p:spTree>
    <p:extLst>
      <p:ext uri="{BB962C8B-B14F-4D97-AF65-F5344CB8AC3E}">
        <p14:creationId xmlns:p14="http://schemas.microsoft.com/office/powerpoint/2010/main" val="29076058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7" rIns="92075" bIns="46037" anchor="ctr"/>
          <a:lstStyle/>
          <a:p>
            <a:r>
              <a:rPr lang="tr-TR" dirty="0"/>
              <a:t>Mikroiktisat ve Makroiktisat</a:t>
            </a:r>
          </a:p>
        </p:txBody>
      </p:sp>
      <p:graphicFrame>
        <p:nvGraphicFramePr>
          <p:cNvPr id="3" name="Diyagram 2">
            <a:extLst>
              <a:ext uri="{FF2B5EF4-FFF2-40B4-BE49-F238E27FC236}">
                <a16:creationId xmlns:a16="http://schemas.microsoft.com/office/drawing/2014/main" id="{99962FA2-E3FF-9F9F-D242-5EF66ACB98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08594281"/>
              </p:ext>
            </p:extLst>
          </p:nvPr>
        </p:nvGraphicFramePr>
        <p:xfrm>
          <a:off x="467545" y="2348880"/>
          <a:ext cx="8285260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68070095"/>
      </p:ext>
    </p:extLst>
  </p:cSld>
  <p:clrMapOvr>
    <a:masterClrMapping/>
  </p:clrMapOvr>
  <p:transition spd="med">
    <p:fade/>
  </p:transition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2852936"/>
            <a:ext cx="7772400" cy="1843335"/>
          </a:xfrm>
          <a:noFill/>
          <a:ln/>
        </p:spPr>
        <p:txBody>
          <a:bodyPr lIns="182562" tIns="46037" rIns="182562" bIns="46037"/>
          <a:lstStyle/>
          <a:p>
            <a:pPr marL="0" indent="0" algn="ctr">
              <a:buNone/>
            </a:pPr>
            <a:r>
              <a:rPr lang="tr-TR" dirty="0"/>
              <a:t>İktisat, birbirinin </a:t>
            </a:r>
            <a:r>
              <a:rPr lang="tr-TR" dirty="0">
                <a:solidFill>
                  <a:srgbClr val="FF0000"/>
                </a:solidFill>
              </a:rPr>
              <a:t>tam zıttı </a:t>
            </a:r>
            <a:r>
              <a:rPr lang="tr-TR" dirty="0"/>
              <a:t>şeyler söyleyen iki insanın da </a:t>
            </a:r>
            <a:r>
              <a:rPr lang="tr-TR" dirty="0">
                <a:solidFill>
                  <a:srgbClr val="FF0000"/>
                </a:solidFill>
              </a:rPr>
              <a:t>Nobel Ödülü </a:t>
            </a:r>
            <a:r>
              <a:rPr lang="tr-TR" dirty="0"/>
              <a:t>alabildiği tek bilim dalıdır.</a:t>
            </a:r>
          </a:p>
        </p:txBody>
      </p:sp>
    </p:spTree>
    <p:extLst>
      <p:ext uri="{BB962C8B-B14F-4D97-AF65-F5344CB8AC3E}">
        <p14:creationId xmlns:p14="http://schemas.microsoft.com/office/powerpoint/2010/main" val="2242575525"/>
      </p:ext>
    </p:extLst>
  </p:cSld>
  <p:clrMapOvr>
    <a:masterClrMapping/>
  </p:clrMapOvr>
  <p:transition spd="med">
    <p:fade/>
  </p:transition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2852936"/>
            <a:ext cx="7772400" cy="1843335"/>
          </a:xfrm>
          <a:noFill/>
          <a:ln/>
        </p:spPr>
        <p:txBody>
          <a:bodyPr lIns="182562" tIns="46037" rIns="182562" bIns="46037"/>
          <a:lstStyle/>
          <a:p>
            <a:pPr marL="0" indent="0" algn="ctr">
              <a:buNone/>
            </a:pPr>
            <a:r>
              <a:rPr lang="tr-TR" dirty="0">
                <a:solidFill>
                  <a:srgbClr val="FF0000"/>
                </a:solidFill>
              </a:rPr>
              <a:t>İyi bir iktisatçı</a:t>
            </a:r>
            <a:r>
              <a:rPr lang="tr-TR" dirty="0"/>
              <a:t>, dün yaptığı tahminin bugün neden başarısız olduğunu en iyi şekilde açıklayabilen kişidir.</a:t>
            </a:r>
          </a:p>
          <a:p>
            <a:pPr marL="0" indent="0" algn="ctr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91591594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7" rIns="92075" bIns="46037" anchor="ctr"/>
          <a:lstStyle/>
          <a:p>
            <a:r>
              <a:rPr lang="tr-TR" dirty="0"/>
              <a:t>İktisadın Farkı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182562" tIns="46037" rIns="182562" bIns="46037"/>
          <a:lstStyle/>
          <a:p>
            <a:r>
              <a:rPr lang="tr-TR" sz="2800" dirty="0"/>
              <a:t>Diğer bilim dalları da seçimler ya da insan davranışlarını incelese de iktisadı farklılaştıran odağına aldığı şeyler ve yöntemlerdir.</a:t>
            </a:r>
          </a:p>
          <a:p>
            <a:r>
              <a:rPr lang="tr-TR" sz="2800" dirty="0"/>
              <a:t>İktisadi analizlerin dayandığı 3 ilke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>
                <a:solidFill>
                  <a:srgbClr val="FF0000"/>
                </a:solidFill>
              </a:rPr>
              <a:t>Optimizasyon: </a:t>
            </a:r>
            <a:r>
              <a:rPr lang="tr-TR" sz="2400" dirty="0"/>
              <a:t>En iyi seçeneğe ulaşmaya çalışır.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>
                <a:solidFill>
                  <a:srgbClr val="FF0000"/>
                </a:solidFill>
              </a:rPr>
              <a:t>Denge: </a:t>
            </a:r>
            <a:r>
              <a:rPr lang="tr-TR" sz="2400" dirty="0"/>
              <a:t>Herkes en iyi seçimde bulunursa denge olur.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>
                <a:solidFill>
                  <a:srgbClr val="FF0000"/>
                </a:solidFill>
              </a:rPr>
              <a:t>Ampirizm: </a:t>
            </a:r>
            <a:r>
              <a:rPr lang="tr-TR" sz="2400" dirty="0"/>
              <a:t>Veriye dayalı analizler, bilimsel yöntemler kullanılır.</a:t>
            </a:r>
          </a:p>
        </p:txBody>
      </p:sp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7" rIns="92075" bIns="46037" anchor="ctr"/>
          <a:lstStyle/>
          <a:p>
            <a:r>
              <a:rPr lang="tr-TR" dirty="0"/>
              <a:t>Optimizasyon (</a:t>
            </a:r>
            <a:r>
              <a:rPr lang="tr-TR" dirty="0" err="1"/>
              <a:t>Optimization</a:t>
            </a:r>
            <a:r>
              <a:rPr lang="tr-TR" dirty="0"/>
              <a:t>)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182562" tIns="46037" rIns="182562" bIns="46037"/>
          <a:lstStyle/>
          <a:p>
            <a:r>
              <a:rPr lang="tr-TR" dirty="0"/>
              <a:t>İktisatçılar, iktisadi ajanların sahip oldukları bilgiler ışığında en iyi </a:t>
            </a:r>
            <a:r>
              <a:rPr lang="tr-TR" dirty="0">
                <a:solidFill>
                  <a:srgbClr val="FF0000"/>
                </a:solidFill>
              </a:rPr>
              <a:t>ulaşılabilir seçeneği </a:t>
            </a:r>
            <a:r>
              <a:rPr lang="tr-TR" dirty="0"/>
              <a:t>seçmeye çalıştığını varsayar. </a:t>
            </a:r>
          </a:p>
          <a:p>
            <a:r>
              <a:rPr lang="tr-TR" dirty="0">
                <a:solidFill>
                  <a:srgbClr val="FF0000"/>
                </a:solidFill>
              </a:rPr>
              <a:t>Ulaşılabilir seçenekler</a:t>
            </a:r>
            <a:r>
              <a:rPr lang="tr-TR" dirty="0"/>
              <a:t>, bir ekonomik aktör için </a:t>
            </a:r>
            <a:r>
              <a:rPr lang="tr-TR" dirty="0">
                <a:solidFill>
                  <a:srgbClr val="FF0000"/>
                </a:solidFill>
              </a:rPr>
              <a:t>mevcut</a:t>
            </a:r>
            <a:r>
              <a:rPr lang="tr-TR" dirty="0"/>
              <a:t> ve ajanın </a:t>
            </a:r>
            <a:r>
              <a:rPr lang="tr-TR" dirty="0">
                <a:solidFill>
                  <a:srgbClr val="FF0000"/>
                </a:solidFill>
              </a:rPr>
              <a:t>gücünün yetebileceği</a:t>
            </a:r>
            <a:r>
              <a:rPr lang="tr-TR" dirty="0"/>
              <a:t> seçeneklerdir.</a:t>
            </a:r>
          </a:p>
        </p:txBody>
      </p:sp>
    </p:spTree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7" rIns="92075" bIns="46037" anchor="ctr"/>
          <a:lstStyle/>
          <a:p>
            <a:r>
              <a:rPr lang="tr-TR" dirty="0"/>
              <a:t>Optimizasyon devam..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182562" tIns="46037" rIns="182562" bIns="46037"/>
          <a:lstStyle/>
          <a:p>
            <a:r>
              <a:rPr lang="tr-TR" dirty="0"/>
              <a:t>Cebinizde 100 TL’niz varsa Hamburger yemek </a:t>
            </a:r>
            <a:r>
              <a:rPr lang="tr-TR" dirty="0">
                <a:solidFill>
                  <a:srgbClr val="FF0000"/>
                </a:solidFill>
              </a:rPr>
              <a:t>ulaşılabilir seçenek</a:t>
            </a:r>
            <a:r>
              <a:rPr lang="tr-TR" dirty="0"/>
              <a:t>. Miami’ tatili ulaşılabilir ve gücünüzün yetebileceği bir </a:t>
            </a:r>
            <a:r>
              <a:rPr lang="tr-TR" dirty="0">
                <a:solidFill>
                  <a:srgbClr val="FF0000"/>
                </a:solidFill>
              </a:rPr>
              <a:t>seçenek değil!</a:t>
            </a:r>
          </a:p>
          <a:p>
            <a:r>
              <a:rPr lang="tr-TR" dirty="0"/>
              <a:t>Optimizasyon yaparken bilmeniz gereken önemli kavramlar: Ödünleşme ve Bütçe Kısıtı; Fırsat Maliyeti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73029181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7" rIns="92075" bIns="46037" anchor="ctr"/>
          <a:lstStyle/>
          <a:p>
            <a:r>
              <a:rPr lang="tr-TR" dirty="0"/>
              <a:t>Ödünleşme (</a:t>
            </a:r>
            <a:r>
              <a:rPr lang="tr-TR" dirty="0" err="1"/>
              <a:t>Trade-off</a:t>
            </a:r>
            <a:r>
              <a:rPr lang="tr-TR" dirty="0"/>
              <a:t>) 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182562" tIns="46037" rIns="182562" bIns="46037"/>
          <a:lstStyle/>
          <a:p>
            <a:r>
              <a:rPr lang="tr-TR" dirty="0"/>
              <a:t>Bir şeyi elde etmek için başka bir şeyden vazgeçmek demektir.</a:t>
            </a:r>
          </a:p>
          <a:p>
            <a:r>
              <a:rPr lang="tr-TR" dirty="0"/>
              <a:t>Rasyonel insan, faydasını optimize etmek için diğer seçeneklerden vazgeçebilir.</a:t>
            </a:r>
          </a:p>
        </p:txBody>
      </p:sp>
    </p:spTree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7" rIns="92075" bIns="46037" anchor="ctr"/>
          <a:lstStyle/>
          <a:p>
            <a:r>
              <a:rPr lang="tr-TR" dirty="0"/>
              <a:t>Bütçe Kısıtı</a:t>
            </a:r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82688" y="2017712"/>
            <a:ext cx="7772400" cy="4363615"/>
          </a:xfrm>
          <a:noFill/>
          <a:ln/>
        </p:spPr>
        <p:txBody>
          <a:bodyPr lIns="182562" tIns="46037" rIns="182562" bIns="46037"/>
          <a:lstStyle/>
          <a:p>
            <a:r>
              <a:rPr lang="tr-TR" dirty="0"/>
              <a:t>Bütçe kısıtı </a:t>
            </a:r>
            <a:r>
              <a:rPr lang="tr-TR" dirty="0">
                <a:solidFill>
                  <a:srgbClr val="FF0000"/>
                </a:solidFill>
              </a:rPr>
              <a:t>parasal</a:t>
            </a:r>
            <a:r>
              <a:rPr lang="tr-TR" dirty="0"/>
              <a:t> ya da </a:t>
            </a:r>
            <a:r>
              <a:rPr lang="tr-TR" dirty="0">
                <a:solidFill>
                  <a:srgbClr val="FF0000"/>
                </a:solidFill>
              </a:rPr>
              <a:t>zamansal</a:t>
            </a:r>
            <a:r>
              <a:rPr lang="tr-TR" dirty="0"/>
              <a:t> olabilir. (Vakit, nakittir)</a:t>
            </a:r>
          </a:p>
          <a:p>
            <a:r>
              <a:rPr lang="tr-TR" dirty="0"/>
              <a:t>Günde 5 saatiniz boş. Ne yaparsınız?</a:t>
            </a:r>
          </a:p>
          <a:p>
            <a:r>
              <a:rPr lang="tr-TR" dirty="0"/>
              <a:t>5 saat = Instagram’da </a:t>
            </a:r>
            <a:r>
              <a:rPr lang="tr-TR" dirty="0" err="1"/>
              <a:t>Reels</a:t>
            </a:r>
            <a:r>
              <a:rPr lang="tr-TR" dirty="0"/>
              <a:t> izlemek + Yarı-zamanlı işte çalışmak</a:t>
            </a:r>
          </a:p>
          <a:p>
            <a:r>
              <a:rPr lang="tr-TR" dirty="0"/>
              <a:t>1 saat daha fazla Yarı-zamanlı çalışmak için 1 saat Instagram’da gezmekten vazgeçersin</a:t>
            </a:r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7" rIns="92075" bIns="46037" anchor="ctr"/>
          <a:lstStyle/>
          <a:p>
            <a:r>
              <a:rPr lang="tr-TR" dirty="0"/>
              <a:t>Bilim ve Bilimsel Bilgi Nedir?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182562" tIns="46037" rIns="182562" bIns="46037"/>
          <a:lstStyle/>
          <a:p>
            <a:r>
              <a:rPr lang="tr-TR" sz="2800" dirty="0"/>
              <a:t>Bilim, bilimsel bilgi edinmenin ve doğal dünyayı anlamanın sistematik ve organize bir yöntemidir. </a:t>
            </a:r>
          </a:p>
          <a:p>
            <a:r>
              <a:rPr lang="tr-TR" sz="2800" dirty="0"/>
              <a:t>İnsanların çeşitli </a:t>
            </a:r>
            <a:r>
              <a:rPr lang="tr-TR" sz="2800" dirty="0">
                <a:solidFill>
                  <a:srgbClr val="FF0000"/>
                </a:solidFill>
              </a:rPr>
              <a:t>olguları</a:t>
            </a:r>
            <a:r>
              <a:rPr lang="tr-TR" sz="2800" dirty="0"/>
              <a:t> araştırmasına ve açıklamasına, tahminlerde bulunmasına ve </a:t>
            </a:r>
            <a:r>
              <a:rPr lang="tr-TR" sz="2800" dirty="0">
                <a:solidFill>
                  <a:srgbClr val="FF0000"/>
                </a:solidFill>
              </a:rPr>
              <a:t>hipotezleri test </a:t>
            </a:r>
            <a:r>
              <a:rPr lang="tr-TR" sz="2800" dirty="0"/>
              <a:t>etmesine yardımcı olan bir dizi</a:t>
            </a:r>
            <a:r>
              <a:rPr lang="tr-TR" sz="2800" dirty="0">
                <a:solidFill>
                  <a:srgbClr val="FF0000"/>
                </a:solidFill>
              </a:rPr>
              <a:t> ilke</a:t>
            </a:r>
            <a:r>
              <a:rPr lang="tr-TR" sz="2800" dirty="0"/>
              <a:t>, </a:t>
            </a:r>
            <a:r>
              <a:rPr lang="tr-TR" sz="2800" dirty="0">
                <a:solidFill>
                  <a:srgbClr val="FF0000"/>
                </a:solidFill>
              </a:rPr>
              <a:t>yöntem</a:t>
            </a:r>
            <a:r>
              <a:rPr lang="tr-TR" sz="2800" dirty="0"/>
              <a:t> ve </a:t>
            </a:r>
            <a:r>
              <a:rPr lang="tr-TR" sz="2800" dirty="0">
                <a:solidFill>
                  <a:srgbClr val="FF0000"/>
                </a:solidFill>
              </a:rPr>
              <a:t>süreci</a:t>
            </a:r>
            <a:r>
              <a:rPr lang="tr-TR" sz="2800" dirty="0"/>
              <a:t> içerir</a:t>
            </a:r>
          </a:p>
          <a:p>
            <a:r>
              <a:rPr lang="tr-TR" sz="2800" dirty="0"/>
              <a:t>Test edilebilir, yanlışlanabilir hipotezler!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4541915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 wrap="square" lIns="92075" tIns="46037" rIns="92075" bIns="46037" anchor="b">
            <a:normAutofit/>
          </a:bodyPr>
          <a:lstStyle/>
          <a:p>
            <a:r>
              <a:rPr lang="tr-TR"/>
              <a:t>Fırsat Maliyeti / Alternatif</a:t>
            </a:r>
            <a:br>
              <a:rPr lang="tr-TR"/>
            </a:br>
            <a:r>
              <a:rPr lang="tr-TR"/>
              <a:t>(Opportunity Cost)</a:t>
            </a:r>
            <a:endParaRPr lang="tr-TR" dirty="0"/>
          </a:p>
        </p:txBody>
      </p:sp>
      <p:pic>
        <p:nvPicPr>
          <p:cNvPr id="3" name="Resim 2" descr="saat, çizgi film, çizim içeren bir resim&#10;&#10;Açıklama otomatik olarak oluşturuldu">
            <a:extLst>
              <a:ext uri="{FF2B5EF4-FFF2-40B4-BE49-F238E27FC236}">
                <a16:creationId xmlns:a16="http://schemas.microsoft.com/office/drawing/2014/main" id="{F60426D1-DF3B-3E31-E5A2-C25C85DAEE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204865"/>
            <a:ext cx="3528392" cy="2160239"/>
          </a:xfrm>
          <a:prstGeom prst="rect">
            <a:avLst/>
          </a:prstGeom>
          <a:noFill/>
        </p:spPr>
      </p:pic>
      <p:sp>
        <p:nvSpPr>
          <p:cNvPr id="11267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4211960" y="2017713"/>
            <a:ext cx="4743128" cy="4114800"/>
          </a:xfrm>
        </p:spPr>
        <p:txBody>
          <a:bodyPr wrap="square" lIns="182562" tIns="46037" rIns="182562" bIns="46037" anchor="t">
            <a:noAutofit/>
          </a:bodyPr>
          <a:lstStyle/>
          <a:p>
            <a:pPr>
              <a:lnSpc>
                <a:spcPct val="90000"/>
              </a:lnSpc>
            </a:pPr>
            <a:r>
              <a:rPr lang="tr-TR" sz="2400" dirty="0"/>
              <a:t>İktisatçılar </a:t>
            </a:r>
            <a:r>
              <a:rPr lang="tr-TR" sz="2400" dirty="0">
                <a:solidFill>
                  <a:srgbClr val="FF0000"/>
                </a:solidFill>
              </a:rPr>
              <a:t>en iyi alternatif faaliyete </a:t>
            </a:r>
            <a:r>
              <a:rPr lang="tr-TR" sz="2400" dirty="0"/>
              <a:t>odaklanma eğilimindedir. Bu </a:t>
            </a:r>
            <a:r>
              <a:rPr lang="tr-TR" sz="2400" dirty="0">
                <a:solidFill>
                  <a:srgbClr val="FF0000"/>
                </a:solidFill>
              </a:rPr>
              <a:t>en iyi alternatif faaliyeti</a:t>
            </a:r>
            <a:r>
              <a:rPr lang="tr-TR" sz="2400" dirty="0"/>
              <a:t>, fırsat maliyeti olarak adlandırıyoruz</a:t>
            </a:r>
          </a:p>
          <a:p>
            <a:pPr>
              <a:lnSpc>
                <a:spcPct val="90000"/>
              </a:lnSpc>
            </a:pPr>
            <a:endParaRPr lang="tr-TR" sz="2400" dirty="0"/>
          </a:p>
          <a:p>
            <a:pPr>
              <a:lnSpc>
                <a:spcPct val="90000"/>
              </a:lnSpc>
            </a:pPr>
            <a:r>
              <a:rPr lang="tr-TR" sz="2400" dirty="0"/>
              <a:t>5 saatinizi değerlendirmek için birçok seçenek olabilir. </a:t>
            </a:r>
            <a:r>
              <a:rPr lang="tr-TR" sz="2400" dirty="0" err="1"/>
              <a:t>Part</a:t>
            </a:r>
            <a:r>
              <a:rPr lang="tr-TR" sz="2400" dirty="0"/>
              <a:t>-time çalışmak, </a:t>
            </a:r>
            <a:r>
              <a:rPr lang="tr-TR" sz="2400" dirty="0" err="1"/>
              <a:t>Reels</a:t>
            </a:r>
            <a:r>
              <a:rPr lang="tr-TR" sz="2400" dirty="0"/>
              <a:t> izlemek, yabancı dil öğrenmek vd.</a:t>
            </a:r>
          </a:p>
        </p:txBody>
      </p:sp>
    </p:spTree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7" rIns="92075" bIns="46037" anchor="ctr"/>
          <a:lstStyle/>
          <a:p>
            <a:r>
              <a:rPr lang="tr-TR" dirty="0"/>
              <a:t>Fırsat Maliyeti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182562" tIns="46037" rIns="182562" bIns="46037"/>
          <a:lstStyle/>
          <a:p>
            <a:r>
              <a:rPr lang="tr-TR" dirty="0"/>
              <a:t>Fırsat maliyeti; </a:t>
            </a:r>
            <a:r>
              <a:rPr lang="tr-TR" dirty="0">
                <a:solidFill>
                  <a:srgbClr val="FF0000"/>
                </a:solidFill>
              </a:rPr>
              <a:t>zaman</a:t>
            </a:r>
            <a:r>
              <a:rPr lang="tr-TR" dirty="0"/>
              <a:t>, </a:t>
            </a:r>
            <a:r>
              <a:rPr lang="tr-TR" dirty="0">
                <a:solidFill>
                  <a:srgbClr val="FF0000"/>
                </a:solidFill>
              </a:rPr>
              <a:t>emek</a:t>
            </a:r>
            <a:r>
              <a:rPr lang="tr-TR" dirty="0"/>
              <a:t> ya da </a:t>
            </a:r>
            <a:r>
              <a:rPr lang="tr-TR" dirty="0">
                <a:solidFill>
                  <a:srgbClr val="FF0000"/>
                </a:solidFill>
              </a:rPr>
              <a:t>parasal</a:t>
            </a:r>
            <a:r>
              <a:rPr lang="tr-TR" dirty="0"/>
              <a:t> şekilde olabilir.</a:t>
            </a:r>
          </a:p>
          <a:p>
            <a:r>
              <a:rPr lang="tr-TR" dirty="0"/>
              <a:t>1000 TL’nizi günlük faize yatırmak, kripto paraya yatırmak ya da hisse senedi almak arasında bir seçim.</a:t>
            </a:r>
          </a:p>
          <a:p>
            <a:endParaRPr lang="tr-TR" dirty="0"/>
          </a:p>
        </p:txBody>
      </p:sp>
    </p:spTree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7" rIns="92075" bIns="46037" anchor="ctr"/>
          <a:lstStyle/>
          <a:p>
            <a:r>
              <a:rPr lang="tr-TR" dirty="0"/>
              <a:t>Fırsat Maliyeti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182562" tIns="46037" rIns="182562" bIns="46037"/>
          <a:lstStyle/>
          <a:p>
            <a:r>
              <a:rPr lang="tr-TR" dirty="0"/>
              <a:t>Örneğin bankada mevduat hesabında 1000 TL’niz var. Faize yatırmadığınız her gün enflasyon karşısında erir. Burada fırsat maliyeti «</a:t>
            </a:r>
            <a:r>
              <a:rPr lang="tr-TR" dirty="0">
                <a:solidFill>
                  <a:srgbClr val="FF0000"/>
                </a:solidFill>
              </a:rPr>
              <a:t>günlük faiz</a:t>
            </a:r>
            <a:r>
              <a:rPr lang="tr-TR" dirty="0"/>
              <a:t>».</a:t>
            </a:r>
          </a:p>
          <a:p>
            <a:r>
              <a:rPr lang="tr-TR" dirty="0"/>
              <a:t>Üniversite okumak yerine çalışmaya başlayıp para biriktirebilirdiniz. </a:t>
            </a:r>
            <a:r>
              <a:rPr lang="tr-TR" dirty="0">
                <a:solidFill>
                  <a:srgbClr val="FF0000"/>
                </a:solidFill>
              </a:rPr>
              <a:t>En iyi alternatif maliyet çalışmak </a:t>
            </a:r>
            <a:r>
              <a:rPr lang="tr-TR" dirty="0"/>
              <a:t>olabilir!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84363785"/>
      </p:ext>
    </p:extLst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3792" y="2996952"/>
            <a:ext cx="7916416" cy="2347391"/>
          </a:xfrm>
          <a:noFill/>
          <a:ln/>
        </p:spPr>
        <p:txBody>
          <a:bodyPr lIns="182562" tIns="46037" rIns="182562" bIns="46037"/>
          <a:lstStyle/>
          <a:p>
            <a:pPr marL="0" indent="0" algn="ctr">
              <a:buNone/>
            </a:pPr>
            <a:r>
              <a:rPr lang="tr-TR" dirty="0"/>
              <a:t>‘Başlamak için </a:t>
            </a:r>
            <a:r>
              <a:rPr lang="tr-TR" dirty="0">
                <a:solidFill>
                  <a:srgbClr val="FF0000"/>
                </a:solidFill>
              </a:rPr>
              <a:t>mükemmel olmak zorunda değilsin</a:t>
            </a:r>
            <a:r>
              <a:rPr lang="tr-TR" dirty="0"/>
              <a:t>; fakat mükemmel olmak için </a:t>
            </a:r>
            <a:r>
              <a:rPr lang="tr-TR" dirty="0">
                <a:solidFill>
                  <a:srgbClr val="FF0000"/>
                </a:solidFill>
              </a:rPr>
              <a:t>başlamak zorundasın’</a:t>
            </a:r>
            <a:endParaRPr lang="tr-TR" dirty="0"/>
          </a:p>
          <a:p>
            <a:pPr marL="0" indent="0" algn="ctr">
              <a:buNone/>
            </a:pPr>
            <a:endParaRPr lang="tr-TR" sz="2800" dirty="0"/>
          </a:p>
          <a:p>
            <a:pPr marL="0" indent="0" algn="r">
              <a:buNone/>
            </a:pPr>
            <a:r>
              <a:rPr lang="en-US" sz="1800" dirty="0"/>
              <a:t>Hilary Zig Ziglar</a:t>
            </a:r>
          </a:p>
        </p:txBody>
      </p:sp>
    </p:spTree>
    <p:extLst>
      <p:ext uri="{BB962C8B-B14F-4D97-AF65-F5344CB8AC3E}">
        <p14:creationId xmlns:p14="http://schemas.microsoft.com/office/powerpoint/2010/main" val="2747299724"/>
      </p:ext>
    </p:extLst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7" rIns="92075" bIns="46037" anchor="ctr"/>
          <a:lstStyle/>
          <a:p>
            <a:r>
              <a:rPr lang="tr-TR" dirty="0"/>
              <a:t>Fayda - Maliyet (</a:t>
            </a:r>
            <a:r>
              <a:rPr lang="tr-TR" dirty="0" err="1"/>
              <a:t>Cost-Benefit</a:t>
            </a:r>
            <a:r>
              <a:rPr lang="tr-TR" dirty="0"/>
              <a:t>)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182562" tIns="46037" rIns="182562" bIns="46037"/>
          <a:lstStyle/>
          <a:p>
            <a:r>
              <a:rPr lang="tr-TR" dirty="0"/>
              <a:t>Fırsat maliyetini kullanarak optimizasyon yapmak için </a:t>
            </a:r>
            <a:r>
              <a:rPr lang="tr-TR" dirty="0">
                <a:solidFill>
                  <a:srgbClr val="FF0000"/>
                </a:solidFill>
              </a:rPr>
              <a:t>seçeneklerin</a:t>
            </a:r>
            <a:r>
              <a:rPr lang="tr-TR" dirty="0"/>
              <a:t> fayda-maliyet (</a:t>
            </a:r>
            <a:r>
              <a:rPr lang="tr-TR" i="1" dirty="0" err="1"/>
              <a:t>cost-benefit</a:t>
            </a:r>
            <a:r>
              <a:rPr lang="tr-TR" i="1" dirty="0"/>
              <a:t> </a:t>
            </a:r>
            <a:r>
              <a:rPr lang="tr-TR" i="1" dirty="0" err="1"/>
              <a:t>analysis</a:t>
            </a:r>
            <a:r>
              <a:rPr lang="tr-TR" dirty="0"/>
              <a:t>) analizini yaparız.</a:t>
            </a:r>
          </a:p>
          <a:p>
            <a:r>
              <a:rPr lang="tr-TR" dirty="0"/>
              <a:t>En </a:t>
            </a:r>
            <a:r>
              <a:rPr lang="tr-TR" dirty="0">
                <a:solidFill>
                  <a:srgbClr val="FF0000"/>
                </a:solidFill>
              </a:rPr>
              <a:t>düşük</a:t>
            </a:r>
            <a:r>
              <a:rPr lang="tr-TR" dirty="0"/>
              <a:t> maliyetle, en </a:t>
            </a:r>
            <a:r>
              <a:rPr lang="tr-TR" dirty="0">
                <a:solidFill>
                  <a:srgbClr val="FF0000"/>
                </a:solidFill>
              </a:rPr>
              <a:t>yüksek</a:t>
            </a:r>
            <a:r>
              <a:rPr lang="tr-TR" dirty="0"/>
              <a:t> yarar sağlayan şeyi seçer!</a:t>
            </a:r>
          </a:p>
        </p:txBody>
      </p:sp>
    </p:spTree>
    <p:extLst>
      <p:ext uri="{BB962C8B-B14F-4D97-AF65-F5344CB8AC3E}">
        <p14:creationId xmlns:p14="http://schemas.microsoft.com/office/powerpoint/2010/main" val="1760628260"/>
      </p:ext>
    </p:extLst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7" rIns="92075" bIns="46037" anchor="ctr"/>
          <a:lstStyle/>
          <a:p>
            <a:r>
              <a:rPr lang="tr-TR" dirty="0"/>
              <a:t>Fayda - Maliyet (</a:t>
            </a:r>
            <a:r>
              <a:rPr lang="tr-TR" dirty="0" err="1"/>
              <a:t>Cost-Benefit</a:t>
            </a:r>
            <a:r>
              <a:rPr lang="tr-TR" dirty="0"/>
              <a:t>)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182562" tIns="46037" rIns="182562" bIns="46037"/>
          <a:lstStyle/>
          <a:p>
            <a:pPr marL="0" indent="0" algn="ctr">
              <a:buNone/>
            </a:pPr>
            <a:r>
              <a:rPr lang="tr-TR" dirty="0"/>
              <a:t>6500 TL maliyetle araçla ulaşım mı? </a:t>
            </a:r>
          </a:p>
          <a:p>
            <a:pPr marL="0" indent="0" algn="ctr">
              <a:buNone/>
            </a:pPr>
            <a:r>
              <a:rPr lang="tr-TR" dirty="0">
                <a:solidFill>
                  <a:srgbClr val="FF0000"/>
                </a:solidFill>
              </a:rPr>
              <a:t>vs</a:t>
            </a:r>
            <a:r>
              <a:rPr lang="tr-TR" dirty="0"/>
              <a:t>. 8000 TL ödeyip uçak bileti almak mı?</a:t>
            </a:r>
          </a:p>
          <a:p>
            <a:r>
              <a:rPr lang="tr-TR" sz="2800" dirty="0"/>
              <a:t>Uçakla seyahat süresi = 10 saat</a:t>
            </a:r>
          </a:p>
          <a:p>
            <a:r>
              <a:rPr lang="tr-TR" sz="2800" dirty="0"/>
              <a:t>Araba ile seyahat süresi = 50 saat</a:t>
            </a:r>
          </a:p>
          <a:p>
            <a:pPr marL="0" indent="0">
              <a:buNone/>
            </a:pPr>
            <a:endParaRPr lang="tr-TR" sz="2800" dirty="0"/>
          </a:p>
          <a:p>
            <a:pPr marL="0" indent="0" algn="ctr">
              <a:buNone/>
            </a:pPr>
            <a:r>
              <a:rPr lang="tr-TR" sz="2100" dirty="0"/>
              <a:t>(1500 TL) - (40 </a:t>
            </a:r>
            <a:r>
              <a:rPr lang="tr-TR" sz="2100" dirty="0">
                <a:solidFill>
                  <a:srgbClr val="FF0000"/>
                </a:solidFill>
              </a:rPr>
              <a:t>saat</a:t>
            </a:r>
            <a:r>
              <a:rPr lang="tr-TR" sz="2100" dirty="0"/>
              <a:t>)*(55 TL)= (1500) – (2200) =  </a:t>
            </a:r>
            <a:r>
              <a:rPr lang="tr-TR" sz="2100" dirty="0">
                <a:solidFill>
                  <a:srgbClr val="FF0000"/>
                </a:solidFill>
              </a:rPr>
              <a:t>- 700 TL</a:t>
            </a:r>
          </a:p>
        </p:txBody>
      </p:sp>
    </p:spTree>
    <p:extLst>
      <p:ext uri="{BB962C8B-B14F-4D97-AF65-F5344CB8AC3E}">
        <p14:creationId xmlns:p14="http://schemas.microsoft.com/office/powerpoint/2010/main" val="320395998"/>
      </p:ext>
    </p:extLst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7" rIns="92075" bIns="46037" anchor="ctr"/>
          <a:lstStyle/>
          <a:p>
            <a:r>
              <a:rPr lang="tr-TR" sz="4000" dirty="0"/>
              <a:t>Sosyal Medyanın Fırsat Maliyeti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182562" tIns="46037" rIns="182562" bIns="46037"/>
          <a:lstStyle/>
          <a:p>
            <a:pPr marL="0" indent="0" algn="ctr">
              <a:buNone/>
            </a:pPr>
            <a:r>
              <a:rPr lang="tr-TR" sz="2800" dirty="0"/>
              <a:t>Yetişkin herkes sosyal medyada günde 1 saat geçirse</a:t>
            </a:r>
          </a:p>
          <a:p>
            <a:pPr marL="0" indent="0">
              <a:buNone/>
            </a:pPr>
            <a:r>
              <a:rPr lang="tr-TR" sz="2800" dirty="0"/>
              <a:t>(1 saat )*(365 gün)*(55 TL) = 20.075 TL</a:t>
            </a:r>
          </a:p>
          <a:p>
            <a:pPr marL="0" indent="0" algn="ctr">
              <a:buNone/>
            </a:pPr>
            <a:r>
              <a:rPr lang="tr-TR" sz="2800" dirty="0"/>
              <a:t>Türkiye’de 15+ nüfus 60 milyon</a:t>
            </a:r>
          </a:p>
          <a:p>
            <a:pPr marL="0" indent="0" algn="ctr">
              <a:buNone/>
            </a:pPr>
            <a:r>
              <a:rPr lang="tr-TR" sz="2800" dirty="0"/>
              <a:t>(60.000.000) * (20.075) = 43 milyar $ fırsat maliyeti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338592232"/>
      </p:ext>
    </p:extLst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7" rIns="92075" bIns="46037" anchor="ctr"/>
          <a:lstStyle/>
          <a:p>
            <a:r>
              <a:rPr lang="tr-TR" dirty="0"/>
              <a:t>Denge (</a:t>
            </a:r>
            <a:r>
              <a:rPr lang="tr-TR" dirty="0" err="1"/>
              <a:t>Equilibrium</a:t>
            </a:r>
            <a:r>
              <a:rPr lang="tr-TR" dirty="0"/>
              <a:t>)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182562" tIns="46037" rIns="182562" bIns="46037"/>
          <a:lstStyle/>
          <a:p>
            <a:r>
              <a:rPr lang="tr-TR" dirty="0"/>
              <a:t>İktisadi ajanlar, optimizasyon yaparken </a:t>
            </a:r>
            <a:r>
              <a:rPr lang="tr-TR" dirty="0">
                <a:solidFill>
                  <a:srgbClr val="FF0000"/>
                </a:solidFill>
              </a:rPr>
              <a:t>başkalarının yaptığı </a:t>
            </a:r>
            <a:r>
              <a:rPr lang="tr-TR" dirty="0"/>
              <a:t>seçimlerden de etkilenirler. </a:t>
            </a:r>
          </a:p>
          <a:p>
            <a:r>
              <a:rPr lang="tr-TR" dirty="0"/>
              <a:t>Örneğin; alacağınız telefon marka/modeli, gideceğiniz üniversite, sipariş vereceğiniz yemek.</a:t>
            </a:r>
          </a:p>
        </p:txBody>
      </p:sp>
    </p:spTree>
    <p:extLst>
      <p:ext uri="{BB962C8B-B14F-4D97-AF65-F5344CB8AC3E}">
        <p14:creationId xmlns:p14="http://schemas.microsoft.com/office/powerpoint/2010/main" val="12840645"/>
      </p:ext>
    </p:extLst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 wrap="square" lIns="92075" tIns="46037" rIns="92075" bIns="46037" anchor="b">
            <a:normAutofit/>
          </a:bodyPr>
          <a:lstStyle/>
          <a:p>
            <a:r>
              <a:rPr lang="tr-TR" dirty="0"/>
              <a:t>Denge (</a:t>
            </a:r>
            <a:r>
              <a:rPr lang="tr-TR" dirty="0" err="1"/>
              <a:t>Equilibrium</a:t>
            </a:r>
            <a:r>
              <a:rPr lang="tr-TR" dirty="0"/>
              <a:t>)</a:t>
            </a:r>
          </a:p>
        </p:txBody>
      </p:sp>
      <p:pic>
        <p:nvPicPr>
          <p:cNvPr id="3" name="Resim 2" descr="taslak, çizim, portre, insan yüzü içeren bir resim&#10;&#10;Açıklama otomatik olarak oluşturuldu">
            <a:extLst>
              <a:ext uri="{FF2B5EF4-FFF2-40B4-BE49-F238E27FC236}">
                <a16:creationId xmlns:a16="http://schemas.microsoft.com/office/drawing/2014/main" id="{13F0193B-D6E5-467A-D9FB-B26AC0FFC2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912" y="2132856"/>
            <a:ext cx="3810000" cy="2687718"/>
          </a:xfrm>
          <a:prstGeom prst="rect">
            <a:avLst/>
          </a:prstGeom>
          <a:noFill/>
        </p:spPr>
      </p:pic>
      <p:sp>
        <p:nvSpPr>
          <p:cNvPr id="9218" name="Rectangle 2"/>
          <p:cNvSpPr>
            <a:spLocks noGrp="1" noChangeArrowheads="1"/>
          </p:cNvSpPr>
          <p:nvPr>
            <p:ph sz="half" idx="2"/>
          </p:nvPr>
        </p:nvSpPr>
        <p:spPr>
          <a:xfrm>
            <a:off x="4716016" y="2017713"/>
            <a:ext cx="4239072" cy="4114800"/>
          </a:xfrm>
        </p:spPr>
        <p:txBody>
          <a:bodyPr wrap="square" lIns="182562" tIns="46037" rIns="182562" bIns="46037" anchor="t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tr-TR" sz="2000" dirty="0"/>
              <a:t>“Akşam yemeğimizi kasabın, biracının ya da fırıncının iyi niyetine değil, </a:t>
            </a:r>
            <a:r>
              <a:rPr lang="tr-TR" sz="2000" dirty="0">
                <a:solidFill>
                  <a:srgbClr val="FF0000"/>
                </a:solidFill>
              </a:rPr>
              <a:t>şahsi çıkarları peşinde olmalarına </a:t>
            </a:r>
            <a:r>
              <a:rPr lang="tr-TR" sz="2000" dirty="0"/>
              <a:t>borçluyuz. Onların insan severliğine değil, </a:t>
            </a:r>
            <a:r>
              <a:rPr lang="tr-TR" sz="2000" dirty="0">
                <a:solidFill>
                  <a:srgbClr val="FF0000"/>
                </a:solidFill>
              </a:rPr>
              <a:t>benciliğine</a:t>
            </a:r>
            <a:r>
              <a:rPr lang="tr-TR" sz="2000" dirty="0"/>
              <a:t> sesleniriz. Hiçbir zaman kendi ihtiyacımızı ağzımıza almaz, </a:t>
            </a:r>
            <a:r>
              <a:rPr lang="tr-TR" sz="2000" dirty="0">
                <a:solidFill>
                  <a:srgbClr val="FF0000"/>
                </a:solidFill>
              </a:rPr>
              <a:t>onların kendi faydalarından</a:t>
            </a:r>
            <a:r>
              <a:rPr lang="tr-TR" sz="2000" dirty="0"/>
              <a:t> dem vururuz«</a:t>
            </a:r>
          </a:p>
          <a:p>
            <a:pPr marL="0" indent="0">
              <a:lnSpc>
                <a:spcPct val="90000"/>
              </a:lnSpc>
              <a:buNone/>
            </a:pPr>
            <a:endParaRPr lang="tr-TR" sz="2000" dirty="0"/>
          </a:p>
          <a:p>
            <a:pPr marL="0" indent="0" algn="r">
              <a:lnSpc>
                <a:spcPct val="90000"/>
              </a:lnSpc>
              <a:buNone/>
            </a:pPr>
            <a:r>
              <a:rPr lang="tr-TR" sz="2000" i="1" dirty="0"/>
              <a:t>Adam Smith, 1776, Ulusların Zenginliği Kitabından Alıntı</a:t>
            </a:r>
          </a:p>
          <a:p>
            <a:pPr marL="0" indent="0">
              <a:lnSpc>
                <a:spcPct val="90000"/>
              </a:lnSpc>
              <a:buNone/>
            </a:pP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4166805512"/>
      </p:ext>
    </p:extLst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7" rIns="92075" bIns="46037" anchor="ctr"/>
          <a:lstStyle/>
          <a:p>
            <a:r>
              <a:rPr lang="tr-TR" dirty="0"/>
              <a:t>Denge (</a:t>
            </a:r>
            <a:r>
              <a:rPr lang="tr-TR" dirty="0" err="1"/>
              <a:t>Equilibrium</a:t>
            </a:r>
            <a:r>
              <a:rPr lang="tr-TR" dirty="0"/>
              <a:t>)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182562" tIns="46037" rIns="182562" bIns="46037"/>
          <a:lstStyle/>
          <a:p>
            <a:r>
              <a:rPr lang="tr-TR" sz="2800" dirty="0">
                <a:solidFill>
                  <a:srgbClr val="FF0000"/>
                </a:solidFill>
              </a:rPr>
              <a:t>İktisatta denge</a:t>
            </a:r>
            <a:r>
              <a:rPr lang="tr-TR" sz="2800" dirty="0"/>
              <a:t>, herkesin kendi faydasını maksimize ettiği durumlarda ortaya çıkar. Bu noktada insanlar dengeden saptıklarında faydalarının artacağına </a:t>
            </a:r>
            <a:r>
              <a:rPr lang="tr-TR" sz="2800" dirty="0">
                <a:solidFill>
                  <a:srgbClr val="FF0000"/>
                </a:solidFill>
              </a:rPr>
              <a:t>inanmazlar</a:t>
            </a:r>
            <a:r>
              <a:rPr lang="tr-TR" sz="2800" dirty="0"/>
              <a:t>.</a:t>
            </a:r>
          </a:p>
          <a:p>
            <a:r>
              <a:rPr lang="tr-TR" sz="2800" dirty="0"/>
              <a:t>Tüm iktisadi ajanlar başkaları hakkında </a:t>
            </a:r>
            <a:r>
              <a:rPr lang="tr-TR" sz="2800" dirty="0">
                <a:solidFill>
                  <a:srgbClr val="FF0000"/>
                </a:solidFill>
              </a:rPr>
              <a:t>inanışlarını </a:t>
            </a:r>
            <a:r>
              <a:rPr lang="tr-TR" sz="2800" dirty="0"/>
              <a:t>(</a:t>
            </a:r>
            <a:r>
              <a:rPr lang="tr-TR" sz="2800" dirty="0" err="1"/>
              <a:t>belief</a:t>
            </a:r>
            <a:r>
              <a:rPr lang="tr-TR" sz="2800" dirty="0"/>
              <a:t>), </a:t>
            </a:r>
            <a:r>
              <a:rPr lang="tr-TR" sz="2800" dirty="0">
                <a:solidFill>
                  <a:srgbClr val="FF0000"/>
                </a:solidFill>
              </a:rPr>
              <a:t>bilgileri</a:t>
            </a:r>
            <a:r>
              <a:rPr lang="tr-TR" sz="2800" dirty="0"/>
              <a:t> (</a:t>
            </a:r>
            <a:r>
              <a:rPr lang="tr-TR" sz="2800" dirty="0" err="1"/>
              <a:t>information</a:t>
            </a:r>
            <a:r>
              <a:rPr lang="tr-TR" sz="2800" dirty="0"/>
              <a:t>) dikkate alarak </a:t>
            </a:r>
            <a:r>
              <a:rPr lang="tr-TR" sz="2800" u="sng" dirty="0"/>
              <a:t>en iyi</a:t>
            </a:r>
            <a:r>
              <a:rPr lang="tr-TR" sz="2800" dirty="0"/>
              <a:t>, </a:t>
            </a:r>
            <a:r>
              <a:rPr lang="tr-TR" sz="2800" u="sng" dirty="0"/>
              <a:t>ulaşılabilir</a:t>
            </a:r>
            <a:r>
              <a:rPr lang="tr-TR" sz="2800" dirty="0"/>
              <a:t>, seçimde bulunmaya çalışırlar. </a:t>
            </a:r>
          </a:p>
        </p:txBody>
      </p:sp>
    </p:spTree>
    <p:extLst>
      <p:ext uri="{BB962C8B-B14F-4D97-AF65-F5344CB8AC3E}">
        <p14:creationId xmlns:p14="http://schemas.microsoft.com/office/powerpoint/2010/main" val="3017946803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7" rIns="92075" bIns="46037" anchor="ctr"/>
          <a:lstStyle/>
          <a:p>
            <a:r>
              <a:rPr lang="tr-TR" dirty="0"/>
              <a:t>Bilimin Amacı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182562" tIns="46037" rIns="182562" bIns="46037"/>
          <a:lstStyle/>
          <a:p>
            <a:r>
              <a:rPr lang="tr-TR" sz="2800" dirty="0"/>
              <a:t>Dünyayı Daha İyi Anlamak</a:t>
            </a:r>
            <a:endParaRPr lang="en-US" sz="2800" dirty="0"/>
          </a:p>
          <a:p>
            <a:r>
              <a:rPr lang="tr-TR" sz="2800" dirty="0"/>
              <a:t>Doğal Olguları Açıklamak</a:t>
            </a:r>
            <a:endParaRPr lang="en-US" sz="2800" dirty="0"/>
          </a:p>
          <a:p>
            <a:r>
              <a:rPr lang="tr-TR" sz="2800" dirty="0">
                <a:solidFill>
                  <a:srgbClr val="FF0000"/>
                </a:solidFill>
              </a:rPr>
              <a:t>Tahmin ve Öngörülerde Bulunmak</a:t>
            </a:r>
            <a:endParaRPr lang="en-US" sz="2800" dirty="0">
              <a:solidFill>
                <a:srgbClr val="FF0000"/>
              </a:solidFill>
            </a:endParaRPr>
          </a:p>
          <a:p>
            <a:r>
              <a:rPr lang="tr-TR" sz="2800" dirty="0">
                <a:solidFill>
                  <a:srgbClr val="FF0000"/>
                </a:solidFill>
              </a:rPr>
              <a:t>Problem Çözme ve Yenilik</a:t>
            </a:r>
            <a:endParaRPr lang="en-US" sz="2800" dirty="0">
              <a:solidFill>
                <a:srgbClr val="FF0000"/>
              </a:solidFill>
            </a:endParaRPr>
          </a:p>
          <a:p>
            <a:r>
              <a:rPr lang="tr-TR" sz="2800" dirty="0"/>
              <a:t>Bilgi Düzeyini Arttırmak</a:t>
            </a:r>
            <a:endParaRPr lang="en-US" sz="2800" dirty="0"/>
          </a:p>
          <a:p>
            <a:r>
              <a:rPr lang="tr-TR" sz="2800" dirty="0"/>
              <a:t>Yaşam Kalitesini Arttırmak</a:t>
            </a:r>
            <a:endParaRPr lang="en-US" sz="2800" dirty="0"/>
          </a:p>
          <a:p>
            <a:r>
              <a:rPr lang="tr-TR" sz="2800" dirty="0">
                <a:solidFill>
                  <a:srgbClr val="FF0000"/>
                </a:solidFill>
              </a:rPr>
              <a:t>Daha İyi Karar Vermeyi Sağlamak</a:t>
            </a:r>
            <a:endParaRPr lang="en-US" sz="2800" dirty="0">
              <a:solidFill>
                <a:srgbClr val="FF0000"/>
              </a:solidFill>
            </a:endParaRPr>
          </a:p>
          <a:p>
            <a:r>
              <a:rPr lang="tr-TR" sz="2800" dirty="0"/>
              <a:t>Eleştirel Düşünme Becerisi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71657799"/>
      </p:ext>
    </p:extLst>
  </p:cSld>
  <p:clrMapOvr>
    <a:masterClrMapping/>
  </p:clrMapOvr>
  <p:transition spd="med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7" rIns="92075" bIns="46037" anchor="ctr"/>
          <a:lstStyle/>
          <a:p>
            <a:r>
              <a:rPr lang="tr-TR" dirty="0"/>
              <a:t>Denge (</a:t>
            </a:r>
            <a:r>
              <a:rPr lang="tr-TR" dirty="0" err="1"/>
              <a:t>Equilibrium</a:t>
            </a:r>
            <a:r>
              <a:rPr lang="tr-TR" dirty="0"/>
              <a:t>)</a:t>
            </a:r>
          </a:p>
        </p:txBody>
      </p:sp>
      <p:pic>
        <p:nvPicPr>
          <p:cNvPr id="3" name="Resim 2" descr="siluet, kırpıntı çizim, grafik, grafik tasarım içeren bir resim&#10;&#10;Açıklama otomatik olarak oluşturuldu">
            <a:extLst>
              <a:ext uri="{FF2B5EF4-FFF2-40B4-BE49-F238E27FC236}">
                <a16:creationId xmlns:a16="http://schemas.microsoft.com/office/drawing/2014/main" id="{317C7AA2-3FF0-E2FC-2A01-5571547F0DB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938" y="2420888"/>
            <a:ext cx="2571750" cy="2809875"/>
          </a:xfrm>
          <a:prstGeom prst="rect">
            <a:avLst/>
          </a:prstGeom>
        </p:spPr>
      </p:pic>
      <p:pic>
        <p:nvPicPr>
          <p:cNvPr id="5" name="Resim 4" descr="siluet, taslak, kırpıntı çizim, tipografi içeren bir resim&#10;&#10;Açıklama otomatik olarak oluşturuldu">
            <a:extLst>
              <a:ext uri="{FF2B5EF4-FFF2-40B4-BE49-F238E27FC236}">
                <a16:creationId xmlns:a16="http://schemas.microsoft.com/office/drawing/2014/main" id="{DCA93516-ACF2-A4FE-478C-F6DC2CDC2F9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159" y="2420888"/>
            <a:ext cx="3409950" cy="2809875"/>
          </a:xfrm>
          <a:prstGeom prst="rect">
            <a:avLst/>
          </a:prstGeom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24CC870E-CB49-0DDC-3B5F-5070AA569596}"/>
              </a:ext>
            </a:extLst>
          </p:cNvPr>
          <p:cNvSpPr txBox="1"/>
          <p:nvPr/>
        </p:nvSpPr>
        <p:spPr>
          <a:xfrm>
            <a:off x="1122877" y="5372175"/>
            <a:ext cx="27363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dirty="0">
                <a:latin typeface="+mj-lt"/>
              </a:rPr>
              <a:t>Market Sırasında Denge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804484D8-92CE-049F-72F1-8483EFB71544}"/>
              </a:ext>
            </a:extLst>
          </p:cNvPr>
          <p:cNvSpPr txBox="1"/>
          <p:nvPr/>
        </p:nvSpPr>
        <p:spPr>
          <a:xfrm>
            <a:off x="4577178" y="5372175"/>
            <a:ext cx="38884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dirty="0">
                <a:latin typeface="+mj-lt"/>
              </a:rPr>
              <a:t>Market Sırasında Denge Dışı Durum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C437B95B-7F2E-83A2-5158-77183D1A343C}"/>
              </a:ext>
            </a:extLst>
          </p:cNvPr>
          <p:cNvSpPr txBox="1"/>
          <p:nvPr/>
        </p:nvSpPr>
        <p:spPr>
          <a:xfrm>
            <a:off x="5153242" y="5828306"/>
            <a:ext cx="273630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200" dirty="0">
                <a:latin typeface="+mj-lt"/>
              </a:rPr>
              <a:t>Farklı bir sıraya geçmek mantıklı mı?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F39F324F-36F9-AAA7-B83D-AEE75297F875}"/>
              </a:ext>
            </a:extLst>
          </p:cNvPr>
          <p:cNvSpPr txBox="1"/>
          <p:nvPr/>
        </p:nvSpPr>
        <p:spPr>
          <a:xfrm>
            <a:off x="1150938" y="5828305"/>
            <a:ext cx="273630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200" dirty="0">
                <a:latin typeface="+mj-lt"/>
              </a:rPr>
              <a:t>Farklı bir sıraya geçmek mantıklı mı?</a:t>
            </a:r>
          </a:p>
        </p:txBody>
      </p:sp>
    </p:spTree>
    <p:extLst>
      <p:ext uri="{BB962C8B-B14F-4D97-AF65-F5344CB8AC3E}">
        <p14:creationId xmlns:p14="http://schemas.microsoft.com/office/powerpoint/2010/main" val="2899162873"/>
      </p:ext>
    </p:extLst>
  </p:cSld>
  <p:clrMapOvr>
    <a:masterClrMapping/>
  </p:clrMapOvr>
  <p:transition spd="med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7" rIns="92075" bIns="46037" anchor="ctr"/>
          <a:lstStyle/>
          <a:p>
            <a:r>
              <a:rPr lang="tr-TR" dirty="0"/>
              <a:t>Denge (</a:t>
            </a:r>
            <a:r>
              <a:rPr lang="tr-TR" dirty="0" err="1"/>
              <a:t>Equilibrium</a:t>
            </a:r>
            <a:r>
              <a:rPr lang="tr-TR" dirty="0"/>
              <a:t>)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182562" tIns="46037" rIns="182562" bIns="46037"/>
          <a:lstStyle/>
          <a:p>
            <a:r>
              <a:rPr lang="tr-TR" sz="2800" dirty="0"/>
              <a:t>Her etkileşim denge midir?</a:t>
            </a:r>
          </a:p>
          <a:p>
            <a:r>
              <a:rPr lang="tr-TR" sz="2800" dirty="0"/>
              <a:t>Herkesin kendi faydası peşinde koştuğu her durum her zaman denge ile sonuçlanmayabilir.</a:t>
            </a:r>
          </a:p>
          <a:p>
            <a:r>
              <a:rPr lang="tr-TR" sz="2800" dirty="0"/>
              <a:t>Bedavacılık problemi.</a:t>
            </a:r>
          </a:p>
        </p:txBody>
      </p:sp>
    </p:spTree>
    <p:extLst>
      <p:ext uri="{BB962C8B-B14F-4D97-AF65-F5344CB8AC3E}">
        <p14:creationId xmlns:p14="http://schemas.microsoft.com/office/powerpoint/2010/main" val="3727466625"/>
      </p:ext>
    </p:extLst>
  </p:cSld>
  <p:clrMapOvr>
    <a:masterClrMapping/>
  </p:clrMapOvr>
  <p:transition spd="med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7" rIns="92075" bIns="46037" anchor="ctr"/>
          <a:lstStyle/>
          <a:p>
            <a:r>
              <a:rPr lang="tr-TR" dirty="0"/>
              <a:t>Denge devam…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182562" tIns="46037" rIns="182562" bIns="46037"/>
          <a:lstStyle/>
          <a:p>
            <a:r>
              <a:rPr lang="tr-TR" dirty="0"/>
              <a:t>Her birinizde </a:t>
            </a:r>
            <a:r>
              <a:rPr lang="tr-TR" dirty="0">
                <a:solidFill>
                  <a:srgbClr val="FF0000"/>
                </a:solidFill>
              </a:rPr>
              <a:t>10</a:t>
            </a:r>
            <a:r>
              <a:rPr lang="tr-TR" dirty="0"/>
              <a:t> </a:t>
            </a:r>
            <a:r>
              <a:rPr lang="tr-TR" dirty="0">
                <a:solidFill>
                  <a:srgbClr val="FF0000"/>
                </a:solidFill>
              </a:rPr>
              <a:t>TL</a:t>
            </a:r>
            <a:r>
              <a:rPr lang="tr-TR" dirty="0"/>
              <a:t> var.</a:t>
            </a:r>
          </a:p>
          <a:p>
            <a:r>
              <a:rPr lang="tr-TR" dirty="0"/>
              <a:t>Kumbaraya bağışladığınız para kadar ben de para ekleyeceğim. Sonra da kumbarada biriken parayı </a:t>
            </a:r>
            <a:r>
              <a:rPr lang="tr-TR" dirty="0">
                <a:solidFill>
                  <a:srgbClr val="FF0000"/>
                </a:solidFill>
              </a:rPr>
              <a:t>tüm sınıfa eşit olarak</a:t>
            </a:r>
            <a:r>
              <a:rPr lang="tr-TR" dirty="0"/>
              <a:t> dağıtacağım.</a:t>
            </a:r>
          </a:p>
          <a:p>
            <a:r>
              <a:rPr lang="tr-TR" dirty="0"/>
              <a:t>Kumbaraya ne kadar atmak istersiniz?</a:t>
            </a:r>
          </a:p>
        </p:txBody>
      </p:sp>
    </p:spTree>
    <p:extLst>
      <p:ext uri="{BB962C8B-B14F-4D97-AF65-F5344CB8AC3E}">
        <p14:creationId xmlns:p14="http://schemas.microsoft.com/office/powerpoint/2010/main" val="375295959"/>
      </p:ext>
    </p:extLst>
  </p:cSld>
  <p:clrMapOvr>
    <a:masterClrMapping/>
  </p:clrMapOvr>
  <p:transition spd="med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7" rIns="92075" bIns="46037" anchor="ctr"/>
          <a:lstStyle/>
          <a:p>
            <a:r>
              <a:rPr lang="tr-TR" dirty="0"/>
              <a:t>Denge devam…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182562" tIns="46037" rIns="182562" bIns="46037"/>
          <a:lstStyle/>
          <a:p>
            <a:r>
              <a:rPr lang="tr-TR" dirty="0"/>
              <a:t>10 kişilik bir sınıf olsun!</a:t>
            </a:r>
          </a:p>
          <a:p>
            <a:r>
              <a:rPr lang="tr-TR" sz="2400" dirty="0"/>
              <a:t>Herkes kumbaraya 10 TL atarsa 100 TL birikecek. Ben de 100 TL koyacağım. Kumbarada biriken 200 TL’yi 10 kişiye eşit dağıtacağım. </a:t>
            </a:r>
            <a:r>
              <a:rPr lang="tr-TR" sz="2400" dirty="0">
                <a:solidFill>
                  <a:srgbClr val="FF0000"/>
                </a:solidFill>
              </a:rPr>
              <a:t>Herkese 20 TL düşer</a:t>
            </a:r>
            <a:r>
              <a:rPr lang="tr-TR" sz="2400" dirty="0"/>
              <a:t>.</a:t>
            </a:r>
          </a:p>
          <a:p>
            <a:r>
              <a:rPr lang="tr-TR" sz="2400" dirty="0"/>
              <a:t>Herkes kumbaraya 1 TL atarsa 10 TL birikecek. Ben de 10 TL koyacağım. Kumbarada biriken 10 TL’yi 10 kişiye eşit dağıtacağım. </a:t>
            </a:r>
            <a:r>
              <a:rPr lang="tr-TR" sz="2400" dirty="0">
                <a:solidFill>
                  <a:srgbClr val="FF0000"/>
                </a:solidFill>
              </a:rPr>
              <a:t>Herkese 1 TL düşer.</a:t>
            </a:r>
          </a:p>
          <a:p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1597983854"/>
      </p:ext>
    </p:extLst>
  </p:cSld>
  <p:clrMapOvr>
    <a:masterClrMapping/>
  </p:clrMapOvr>
  <p:transition spd="med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7" rIns="92075" bIns="46037" anchor="ctr"/>
          <a:lstStyle/>
          <a:p>
            <a:r>
              <a:rPr lang="tr-TR" dirty="0"/>
              <a:t>Bedavacılık sorunu (</a:t>
            </a:r>
            <a:r>
              <a:rPr lang="tr-TR" dirty="0" err="1"/>
              <a:t>Free-rider</a:t>
            </a:r>
            <a:r>
              <a:rPr lang="tr-TR" dirty="0"/>
              <a:t>)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182562" tIns="46037" rIns="182562" bIns="46037"/>
          <a:lstStyle/>
          <a:p>
            <a:r>
              <a:rPr lang="tr-TR" dirty="0">
                <a:solidFill>
                  <a:srgbClr val="FF0000"/>
                </a:solidFill>
              </a:rPr>
              <a:t>Bedavacılık sorunu </a:t>
            </a:r>
            <a:r>
              <a:rPr lang="tr-TR" dirty="0"/>
              <a:t>(</a:t>
            </a:r>
            <a:r>
              <a:rPr lang="tr-TR" dirty="0" err="1"/>
              <a:t>Free-rider</a:t>
            </a:r>
            <a:r>
              <a:rPr lang="tr-TR" dirty="0"/>
              <a:t>) problem); bazı iktisadi kararlarda insanlar kendi faydaları peşinde koştuğu için diğer insanlar daha fazla maliyete katlanabilir.</a:t>
            </a:r>
          </a:p>
          <a:p>
            <a:r>
              <a:rPr lang="tr-TR" sz="2400" dirty="0">
                <a:solidFill>
                  <a:srgbClr val="FF0000"/>
                </a:solidFill>
              </a:rPr>
              <a:t>Vergi verenler, vergi vermeyenler</a:t>
            </a:r>
          </a:p>
          <a:p>
            <a:r>
              <a:rPr lang="tr-TR" sz="2400" dirty="0">
                <a:solidFill>
                  <a:srgbClr val="FF0000"/>
                </a:solidFill>
              </a:rPr>
              <a:t>Grup ödevlerinde bir şey yapmayanlar</a:t>
            </a:r>
          </a:p>
          <a:p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2619550336"/>
      </p:ext>
    </p:extLst>
  </p:cSld>
  <p:clrMapOvr>
    <a:masterClrMapping/>
  </p:clrMapOvr>
  <p:transition spd="med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7" rIns="92075" bIns="46037" anchor="ctr"/>
          <a:lstStyle/>
          <a:p>
            <a:r>
              <a:rPr lang="tr-TR" dirty="0"/>
              <a:t>Ampirizm (</a:t>
            </a:r>
            <a:r>
              <a:rPr lang="tr-TR" dirty="0" err="1"/>
              <a:t>Empirism</a:t>
            </a:r>
            <a:r>
              <a:rPr lang="tr-TR" dirty="0"/>
              <a:t>)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182562" tIns="46037" rIns="182562" bIns="46037"/>
          <a:lstStyle/>
          <a:p>
            <a:r>
              <a:rPr lang="tr-TR" dirty="0"/>
              <a:t>İktisatçılar fikirlerini verilerle</a:t>
            </a:r>
            <a:r>
              <a:rPr lang="tr-TR" dirty="0">
                <a:solidFill>
                  <a:srgbClr val="FF0000"/>
                </a:solidFill>
              </a:rPr>
              <a:t> test </a:t>
            </a:r>
            <a:r>
              <a:rPr lang="tr-TR" dirty="0"/>
              <a:t>ederler. </a:t>
            </a:r>
            <a:r>
              <a:rPr lang="tr-TR" dirty="0">
                <a:solidFill>
                  <a:srgbClr val="FF0000"/>
                </a:solidFill>
              </a:rPr>
              <a:t>Kanıta dayalı analizlere </a:t>
            </a:r>
            <a:r>
              <a:rPr lang="tr-TR" dirty="0"/>
              <a:t>ampirik analiz denir.</a:t>
            </a:r>
          </a:p>
          <a:p>
            <a:r>
              <a:rPr lang="tr-TR" dirty="0"/>
              <a:t>İnsan davranışları hakkındaki teorilerin </a:t>
            </a:r>
            <a:r>
              <a:rPr lang="tr-TR" dirty="0">
                <a:solidFill>
                  <a:srgbClr val="FF0000"/>
                </a:solidFill>
              </a:rPr>
              <a:t>gerçek hayatta </a:t>
            </a:r>
            <a:r>
              <a:rPr lang="tr-TR" dirty="0"/>
              <a:t>karşılığı olup olmadığını belirlemek için </a:t>
            </a:r>
            <a:r>
              <a:rPr lang="tr-TR" dirty="0">
                <a:solidFill>
                  <a:srgbClr val="FF0000"/>
                </a:solidFill>
              </a:rPr>
              <a:t>veriler</a:t>
            </a:r>
            <a:r>
              <a:rPr lang="tr-TR" dirty="0"/>
              <a:t>, </a:t>
            </a:r>
            <a:r>
              <a:rPr lang="tr-TR" dirty="0">
                <a:solidFill>
                  <a:srgbClr val="FF0000"/>
                </a:solidFill>
              </a:rPr>
              <a:t>istatistiksel</a:t>
            </a:r>
            <a:r>
              <a:rPr lang="tr-TR" dirty="0"/>
              <a:t> ve </a:t>
            </a:r>
            <a:r>
              <a:rPr lang="tr-TR" dirty="0">
                <a:solidFill>
                  <a:srgbClr val="FF0000"/>
                </a:solidFill>
              </a:rPr>
              <a:t>ekonometrik</a:t>
            </a:r>
            <a:r>
              <a:rPr lang="tr-TR" dirty="0"/>
              <a:t> yöntemler kullanırlar.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1050985375"/>
      </p:ext>
    </p:extLst>
  </p:cSld>
  <p:clrMapOvr>
    <a:masterClrMapping/>
  </p:clrMapOvr>
  <p:transition spd="med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7" rIns="92075" bIns="46037" anchor="ctr"/>
          <a:lstStyle/>
          <a:p>
            <a:r>
              <a:rPr lang="tr-TR" dirty="0"/>
              <a:t>Ampirizm (</a:t>
            </a:r>
            <a:r>
              <a:rPr lang="tr-TR" dirty="0" err="1"/>
              <a:t>Empirism</a:t>
            </a:r>
            <a:r>
              <a:rPr lang="tr-TR" dirty="0"/>
              <a:t>)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182562" tIns="46037" rIns="182562" bIns="46037"/>
          <a:lstStyle/>
          <a:p>
            <a:r>
              <a:rPr lang="tr-TR" sz="2400" dirty="0"/>
              <a:t>İstatistik</a:t>
            </a:r>
          </a:p>
          <a:p>
            <a:r>
              <a:rPr lang="tr-TR" sz="2400" dirty="0"/>
              <a:t>Ekonometri </a:t>
            </a:r>
          </a:p>
          <a:p>
            <a:r>
              <a:rPr lang="tr-TR" sz="2400" dirty="0"/>
              <a:t>Deneysel İktisat</a:t>
            </a:r>
          </a:p>
          <a:p>
            <a:r>
              <a:rPr lang="tr-TR" sz="2400" dirty="0"/>
              <a:t>Verileri kullanarak teorilerimizin, </a:t>
            </a:r>
            <a:r>
              <a:rPr lang="tr-TR" sz="2400" dirty="0">
                <a:solidFill>
                  <a:srgbClr val="FF0000"/>
                </a:solidFill>
              </a:rPr>
              <a:t>bilimsel açıdan </a:t>
            </a:r>
            <a:r>
              <a:rPr lang="tr-TR" sz="2400" dirty="0"/>
              <a:t>ne kadar </a:t>
            </a:r>
            <a:r>
              <a:rPr lang="tr-TR" sz="2400" dirty="0">
                <a:solidFill>
                  <a:srgbClr val="FF0000"/>
                </a:solidFill>
              </a:rPr>
              <a:t>doğru </a:t>
            </a:r>
            <a:r>
              <a:rPr lang="tr-TR" sz="2400" dirty="0"/>
              <a:t>olduğunu, sonuçlar doğru olsa bile </a:t>
            </a:r>
            <a:r>
              <a:rPr lang="tr-TR" sz="2400" dirty="0">
                <a:solidFill>
                  <a:srgbClr val="FF0000"/>
                </a:solidFill>
              </a:rPr>
              <a:t>güvenilir </a:t>
            </a:r>
            <a:r>
              <a:rPr lang="tr-TR" sz="2400" dirty="0"/>
              <a:t>olup olmadığını olduğunu anlamamızı sağlayan yöntemlerdir.</a:t>
            </a:r>
          </a:p>
          <a:p>
            <a:r>
              <a:rPr lang="tr-TR" sz="2400" dirty="0"/>
              <a:t>Teorileri farklı ülkelere, insanlara ait verilerle ile sürekli </a:t>
            </a:r>
            <a:r>
              <a:rPr lang="tr-TR" sz="2400" dirty="0">
                <a:solidFill>
                  <a:srgbClr val="FF0000"/>
                </a:solidFill>
              </a:rPr>
              <a:t>ampirik</a:t>
            </a:r>
            <a:r>
              <a:rPr lang="tr-TR" sz="2400" dirty="0"/>
              <a:t> olarak test ederiz. (İktisadın Farkı!)</a:t>
            </a:r>
          </a:p>
        </p:txBody>
      </p:sp>
    </p:spTree>
    <p:extLst>
      <p:ext uri="{BB962C8B-B14F-4D97-AF65-F5344CB8AC3E}">
        <p14:creationId xmlns:p14="http://schemas.microsoft.com/office/powerpoint/2010/main" val="2181754839"/>
      </p:ext>
    </p:extLst>
  </p:cSld>
  <p:clrMapOvr>
    <a:masterClrMapping/>
  </p:clrMapOvr>
  <p:transition spd="med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7" rIns="92075" bIns="46037" anchor="ctr"/>
          <a:lstStyle/>
          <a:p>
            <a:r>
              <a:rPr lang="tr-TR" dirty="0"/>
              <a:t>1. Bölüm Kavramları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182562" tIns="46037" rIns="182562" bIns="46037"/>
          <a:lstStyle/>
          <a:p>
            <a:r>
              <a:rPr lang="tr-TR" sz="2300" dirty="0"/>
              <a:t>Bilim ve Sahte Bilim</a:t>
            </a:r>
          </a:p>
          <a:p>
            <a:r>
              <a:rPr lang="tr-TR" sz="2300" dirty="0"/>
              <a:t>İktisadi Ajan</a:t>
            </a:r>
          </a:p>
          <a:p>
            <a:r>
              <a:rPr lang="tr-TR" sz="2300" dirty="0"/>
              <a:t>Pozitif ve Normatif İktisat</a:t>
            </a:r>
          </a:p>
          <a:p>
            <a:r>
              <a:rPr lang="tr-TR" sz="2300" dirty="0"/>
              <a:t>Optimizasyon</a:t>
            </a:r>
          </a:p>
          <a:p>
            <a:r>
              <a:rPr lang="tr-TR" sz="2300" dirty="0"/>
              <a:t>Fırsat Maliyeti, Ödünleşme</a:t>
            </a:r>
          </a:p>
          <a:p>
            <a:r>
              <a:rPr lang="tr-TR" sz="2300" dirty="0"/>
              <a:t>Denge</a:t>
            </a:r>
          </a:p>
          <a:p>
            <a:r>
              <a:rPr lang="tr-TR" sz="2300" dirty="0"/>
              <a:t>İnanış</a:t>
            </a:r>
          </a:p>
          <a:p>
            <a:r>
              <a:rPr lang="tr-TR" sz="2300" dirty="0"/>
              <a:t>Fayda-Maliyet Analizi</a:t>
            </a:r>
          </a:p>
          <a:p>
            <a:r>
              <a:rPr lang="tr-TR" sz="2300" dirty="0"/>
              <a:t>Ampirik analiz</a:t>
            </a:r>
          </a:p>
          <a:p>
            <a:r>
              <a:rPr lang="tr-TR" sz="2300" dirty="0"/>
              <a:t>Bedavacılık Sorunu</a:t>
            </a:r>
          </a:p>
        </p:txBody>
      </p:sp>
    </p:spTree>
    <p:extLst>
      <p:ext uri="{BB962C8B-B14F-4D97-AF65-F5344CB8AC3E}">
        <p14:creationId xmlns:p14="http://schemas.microsoft.com/office/powerpoint/2010/main" val="3071720825"/>
      </p:ext>
    </p:extLst>
  </p:cSld>
  <p:clrMapOvr>
    <a:masterClrMapping/>
  </p:clrMapOvr>
  <p:transition spd="med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7" rIns="92075" bIns="46037" anchor="ctr"/>
          <a:lstStyle/>
          <a:p>
            <a:r>
              <a:rPr lang="tr-TR" dirty="0"/>
              <a:t>İktisat Bilimi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182562" tIns="46037" rIns="182562" bIns="46037"/>
          <a:lstStyle/>
          <a:p>
            <a:r>
              <a:rPr lang="tr-TR" sz="2800" dirty="0"/>
              <a:t>İktisat bir </a:t>
            </a:r>
            <a:r>
              <a:rPr lang="tr-TR" sz="2800" dirty="0">
                <a:solidFill>
                  <a:srgbClr val="FF0000"/>
                </a:solidFill>
              </a:rPr>
              <a:t>bilimdir.</a:t>
            </a:r>
            <a:r>
              <a:rPr lang="tr-TR" sz="2800" dirty="0"/>
              <a:t> Diğer bilim insanları gibi iktisatçılar da verileri </a:t>
            </a:r>
            <a:r>
              <a:rPr lang="tr-TR" sz="2800" dirty="0">
                <a:solidFill>
                  <a:srgbClr val="FF0000"/>
                </a:solidFill>
              </a:rPr>
              <a:t>bilimsel ilkeler </a:t>
            </a:r>
            <a:r>
              <a:rPr lang="tr-TR" sz="2800" dirty="0"/>
              <a:t>kullanarak açıklar.</a:t>
            </a:r>
          </a:p>
          <a:p>
            <a:r>
              <a:rPr lang="tr-TR" sz="2800" dirty="0"/>
              <a:t>İktisatçılar geçmiş olayların neden ortaya çıktığını açıklamaya ve geleceği tahmin etmeye çalışırlar. </a:t>
            </a:r>
          </a:p>
          <a:p>
            <a:r>
              <a:rPr lang="tr-TR" sz="2800" dirty="0"/>
              <a:t>Bunun için insanların yaptığı bireysel seçimleri (</a:t>
            </a:r>
            <a:r>
              <a:rPr lang="tr-TR" sz="2800" dirty="0">
                <a:solidFill>
                  <a:srgbClr val="FF0000"/>
                </a:solidFill>
              </a:rPr>
              <a:t>mikro veri</a:t>
            </a:r>
            <a:r>
              <a:rPr lang="tr-TR" sz="2800" dirty="0"/>
              <a:t>) ya da bireysel seçimlerin toplamını (</a:t>
            </a:r>
            <a:r>
              <a:rPr lang="tr-TR" sz="2800" dirty="0">
                <a:solidFill>
                  <a:srgbClr val="FF0000"/>
                </a:solidFill>
              </a:rPr>
              <a:t>makro veri</a:t>
            </a:r>
            <a:r>
              <a:rPr lang="tr-TR" sz="2800" dirty="0"/>
              <a:t>) kullanırlar. </a:t>
            </a:r>
          </a:p>
        </p:txBody>
      </p:sp>
    </p:spTree>
    <p:extLst>
      <p:ext uri="{BB962C8B-B14F-4D97-AF65-F5344CB8AC3E}">
        <p14:creationId xmlns:p14="http://schemas.microsoft.com/office/powerpoint/2010/main" val="1180547671"/>
      </p:ext>
    </p:extLst>
  </p:cSld>
  <p:clrMapOvr>
    <a:masterClrMapping/>
  </p:clrMapOvr>
  <p:transition spd="med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7" rIns="92075" bIns="46037" anchor="ctr"/>
          <a:lstStyle/>
          <a:p>
            <a:r>
              <a:rPr lang="tr-TR" dirty="0"/>
              <a:t>İktisat Bilimi </a:t>
            </a:r>
            <a:r>
              <a:rPr lang="tr-TR" sz="3200" dirty="0"/>
              <a:t>(Bilimsel Yöntem)</a:t>
            </a:r>
            <a:endParaRPr lang="tr-TR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182562" tIns="46037" rIns="182562" bIns="46037"/>
          <a:lstStyle/>
          <a:p>
            <a:r>
              <a:rPr lang="tr-TR" sz="2800" dirty="0"/>
              <a:t>Bu verileri </a:t>
            </a:r>
            <a:r>
              <a:rPr lang="tr-TR" sz="2800" dirty="0">
                <a:solidFill>
                  <a:srgbClr val="FF0000"/>
                </a:solidFill>
              </a:rPr>
              <a:t>optimizasyon</a:t>
            </a:r>
            <a:r>
              <a:rPr lang="tr-TR" sz="2800" dirty="0"/>
              <a:t> ve </a:t>
            </a:r>
            <a:r>
              <a:rPr lang="tr-TR" sz="2800" dirty="0">
                <a:solidFill>
                  <a:srgbClr val="FF0000"/>
                </a:solidFill>
              </a:rPr>
              <a:t>denge</a:t>
            </a:r>
            <a:r>
              <a:rPr lang="tr-TR" sz="2800" dirty="0"/>
              <a:t> yaklaşımını varsayarak açıklarlar. </a:t>
            </a:r>
          </a:p>
          <a:p>
            <a:r>
              <a:rPr lang="tr-TR" sz="2800" dirty="0"/>
              <a:t>Bilimsel verileri toplamak ve bunu dünyanın nasıl işlediğini anlamak için kullanmak, iktisadın </a:t>
            </a:r>
            <a:r>
              <a:rPr lang="tr-TR" sz="2800" dirty="0">
                <a:solidFill>
                  <a:srgbClr val="FF0000"/>
                </a:solidFill>
              </a:rPr>
              <a:t>ampirizm</a:t>
            </a:r>
            <a:r>
              <a:rPr lang="tr-TR" sz="2800" dirty="0"/>
              <a:t> ilkesidir. </a:t>
            </a:r>
          </a:p>
        </p:txBody>
      </p:sp>
    </p:spTree>
    <p:extLst>
      <p:ext uri="{BB962C8B-B14F-4D97-AF65-F5344CB8AC3E}">
        <p14:creationId xmlns:p14="http://schemas.microsoft.com/office/powerpoint/2010/main" val="1631732220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 wrap="square" lIns="92075" tIns="46037" rIns="92075" bIns="46037" anchor="b">
            <a:normAutofit/>
          </a:bodyPr>
          <a:lstStyle/>
          <a:p>
            <a:r>
              <a:rPr lang="tr-TR" dirty="0"/>
              <a:t>Sahte Bilim (</a:t>
            </a:r>
            <a:r>
              <a:rPr lang="tr-TR" dirty="0" err="1"/>
              <a:t>Pseudoscience</a:t>
            </a:r>
            <a:r>
              <a:rPr lang="tr-TR" dirty="0"/>
              <a:t>)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30494" y="2017713"/>
            <a:ext cx="5049618" cy="4114800"/>
          </a:xfrm>
        </p:spPr>
        <p:txBody>
          <a:bodyPr wrap="square" lIns="182562" tIns="46037" rIns="182562" bIns="46037" anchor="t">
            <a:noAutofit/>
          </a:bodyPr>
          <a:lstStyle/>
          <a:p>
            <a:pPr>
              <a:lnSpc>
                <a:spcPct val="90000"/>
              </a:lnSpc>
            </a:pPr>
            <a:r>
              <a:rPr lang="tr-TR" sz="2400" dirty="0"/>
              <a:t>Sözde bilim, bilimsel olarak sunulan ancak gerçek bilimin </a:t>
            </a:r>
            <a:r>
              <a:rPr lang="tr-TR" sz="2400" dirty="0">
                <a:solidFill>
                  <a:srgbClr val="FF0000"/>
                </a:solidFill>
              </a:rPr>
              <a:t>titizlik</a:t>
            </a:r>
            <a:r>
              <a:rPr lang="tr-TR" sz="2400" dirty="0"/>
              <a:t>, </a:t>
            </a:r>
            <a:r>
              <a:rPr lang="tr-TR" sz="2400" dirty="0">
                <a:solidFill>
                  <a:srgbClr val="FF0000"/>
                </a:solidFill>
              </a:rPr>
              <a:t>ampirik kanıt </a:t>
            </a:r>
            <a:r>
              <a:rPr lang="tr-TR" sz="2400" dirty="0"/>
              <a:t>ve </a:t>
            </a:r>
            <a:r>
              <a:rPr lang="tr-TR" sz="2400" dirty="0">
                <a:solidFill>
                  <a:srgbClr val="FF0000"/>
                </a:solidFill>
              </a:rPr>
              <a:t>metodolojik sağlamlık </a:t>
            </a:r>
            <a:r>
              <a:rPr lang="tr-TR" sz="2400" dirty="0"/>
              <a:t>özelliklerinden yoksun inanç, teori, uygulama veya iddiaları ifade eder. </a:t>
            </a:r>
          </a:p>
          <a:p>
            <a:pPr>
              <a:lnSpc>
                <a:spcPct val="90000"/>
              </a:lnSpc>
            </a:pPr>
            <a:r>
              <a:rPr lang="tr-TR" sz="2400" dirty="0">
                <a:solidFill>
                  <a:srgbClr val="FF0000"/>
                </a:solidFill>
              </a:rPr>
              <a:t>Sözde bilimsel fikirler</a:t>
            </a:r>
            <a:r>
              <a:rPr lang="tr-TR" sz="2400" dirty="0"/>
              <a:t>, bilimsel terminoloji kullanarak veya </a:t>
            </a:r>
            <a:r>
              <a:rPr lang="tr-TR" sz="2400" dirty="0">
                <a:solidFill>
                  <a:srgbClr val="FF0000"/>
                </a:solidFill>
              </a:rPr>
              <a:t>bilimsel gibi görünen </a:t>
            </a:r>
            <a:r>
              <a:rPr lang="tr-TR" sz="2400" dirty="0"/>
              <a:t>referanslara atıfta bulunarak bilimsel gibi görünebilir!!!</a:t>
            </a:r>
          </a:p>
        </p:txBody>
      </p:sp>
      <p:pic>
        <p:nvPicPr>
          <p:cNvPr id="3" name="Resim 2" descr="metin, taslak, insan yüzü, çizim içeren bir resim&#10;&#10;Açıklama otomatik olarak oluşturuldu">
            <a:extLst>
              <a:ext uri="{FF2B5EF4-FFF2-40B4-BE49-F238E27FC236}">
                <a16:creationId xmlns:a16="http://schemas.microsoft.com/office/drawing/2014/main" id="{A3FDF94D-BF5E-66FB-B72A-25A2BE431A0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35" r="10149" b="-7"/>
          <a:stretch/>
        </p:blipFill>
        <p:spPr>
          <a:xfrm>
            <a:off x="5136815" y="2276872"/>
            <a:ext cx="3815274" cy="33843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35119205"/>
      </p:ext>
    </p:extLst>
  </p:cSld>
  <p:clrMapOvr>
    <a:masterClrMapping/>
  </p:clrMapOvr>
  <p:transition spd="med"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7" rIns="92075" bIns="46037" anchor="ctr"/>
          <a:lstStyle/>
          <a:p>
            <a:r>
              <a:rPr lang="tr-TR" dirty="0"/>
              <a:t>İktisat Bilimi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182562" tIns="46037" rIns="182562" bIns="46037"/>
          <a:lstStyle/>
          <a:p>
            <a:r>
              <a:rPr lang="tr-TR" sz="2800" dirty="0">
                <a:solidFill>
                  <a:srgbClr val="FF0000"/>
                </a:solidFill>
              </a:rPr>
              <a:t>Ampirizm</a:t>
            </a:r>
            <a:r>
              <a:rPr lang="tr-TR" sz="2800" dirty="0"/>
              <a:t> tüm bilimsel analizlerin merkezinde yer alır. Bilimsel yöntem, verileri topladıktan sonra;</a:t>
            </a:r>
          </a:p>
          <a:p>
            <a:r>
              <a:rPr lang="tr-TR" sz="2400" dirty="0"/>
              <a:t>Dünyayı anlamaya ilişkin </a:t>
            </a:r>
            <a:r>
              <a:rPr lang="tr-TR" sz="2400" dirty="0">
                <a:solidFill>
                  <a:srgbClr val="FF0000"/>
                </a:solidFill>
              </a:rPr>
              <a:t>modeller</a:t>
            </a:r>
            <a:r>
              <a:rPr lang="tr-TR" sz="2400" dirty="0"/>
              <a:t> geliştirme</a:t>
            </a:r>
          </a:p>
          <a:p>
            <a:r>
              <a:rPr lang="tr-TR" sz="2400" dirty="0">
                <a:solidFill>
                  <a:srgbClr val="FF0000"/>
                </a:solidFill>
              </a:rPr>
              <a:t>Modelleri</a:t>
            </a:r>
            <a:r>
              <a:rPr lang="tr-TR" sz="2400" dirty="0"/>
              <a:t> verilerle test ederek değerlendirme sürecinin bir parçasıdır.</a:t>
            </a:r>
          </a:p>
          <a:p>
            <a:pPr marL="0" indent="0">
              <a:buNone/>
            </a:pPr>
            <a:r>
              <a:rPr lang="tr-TR" sz="2400" dirty="0"/>
              <a:t>Dünyanın karmaşık yapısı, sosyal ilişkiler iktisatçıların geleceği mükemmel şekilde doğru tahmin etmesini önlese de amacımız en doğru modeli oluşturmaya çalışmak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CA18E5F5-8AF8-F329-F1D9-5BC5598F0B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0513" y="549312"/>
            <a:ext cx="3493070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r>
              <a:rPr lang="tr-TR" sz="3200" kern="0" dirty="0"/>
              <a:t>(Bilimsel Yöntem)</a:t>
            </a:r>
          </a:p>
        </p:txBody>
      </p:sp>
    </p:spTree>
    <p:extLst>
      <p:ext uri="{BB962C8B-B14F-4D97-AF65-F5344CB8AC3E}">
        <p14:creationId xmlns:p14="http://schemas.microsoft.com/office/powerpoint/2010/main" val="1849282008"/>
      </p:ext>
    </p:extLst>
  </p:cSld>
  <p:clrMapOvr>
    <a:masterClrMapping/>
  </p:clrMapOvr>
  <p:transition spd="med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7" rIns="92075" bIns="46037" anchor="ctr"/>
          <a:lstStyle/>
          <a:p>
            <a:r>
              <a:rPr lang="tr-TR" dirty="0"/>
              <a:t>İktisat Bilimi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182562" tIns="46037" rIns="182562" bIns="46037"/>
          <a:lstStyle/>
          <a:p>
            <a:r>
              <a:rPr lang="tr-TR" sz="2400" dirty="0"/>
              <a:t>Bir</a:t>
            </a:r>
            <a:r>
              <a:rPr lang="tr-TR" sz="2400" dirty="0">
                <a:solidFill>
                  <a:srgbClr val="FF0000"/>
                </a:solidFill>
              </a:rPr>
              <a:t> model</a:t>
            </a:r>
            <a:r>
              <a:rPr lang="tr-TR" sz="2400" dirty="0"/>
              <a:t>, </a:t>
            </a:r>
            <a:r>
              <a:rPr lang="tr-TR" sz="2400" dirty="0">
                <a:solidFill>
                  <a:srgbClr val="FF0000"/>
                </a:solidFill>
              </a:rPr>
              <a:t>gerçekliğin</a:t>
            </a:r>
            <a:r>
              <a:rPr lang="tr-TR" sz="2400" dirty="0"/>
              <a:t> basitleştirilmiş bir açıklamasıdır. </a:t>
            </a:r>
          </a:p>
          <a:p>
            <a:r>
              <a:rPr lang="tr-TR" sz="2400" dirty="0"/>
              <a:t>Bazen iktisatçılar bir modeli</a:t>
            </a:r>
            <a:r>
              <a:rPr lang="tr-TR" sz="2400" dirty="0">
                <a:solidFill>
                  <a:srgbClr val="FF0000"/>
                </a:solidFill>
              </a:rPr>
              <a:t>,</a:t>
            </a:r>
            <a:r>
              <a:rPr lang="tr-TR" sz="2400" dirty="0"/>
              <a:t> </a:t>
            </a:r>
            <a:r>
              <a:rPr lang="tr-TR" sz="2400" dirty="0">
                <a:solidFill>
                  <a:srgbClr val="FF0000"/>
                </a:solidFill>
              </a:rPr>
              <a:t>teori</a:t>
            </a:r>
            <a:r>
              <a:rPr lang="tr-TR" sz="2400" dirty="0"/>
              <a:t> olarak adlandırırlar. Bu terimler genellikle birbirinin yerine kullanılır.</a:t>
            </a:r>
          </a:p>
          <a:p>
            <a:r>
              <a:rPr lang="tr-TR" sz="2400" dirty="0"/>
              <a:t>Örneğin tüketici teorisi, üretici teorisi, para teorisi, iktisat teorisi, etkin piyasa hipotezi, fayda teorisi vd.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0AD62D54-3B29-20C5-04D6-4469DCE4F9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0513" y="549312"/>
            <a:ext cx="3493070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r>
              <a:rPr lang="tr-TR" sz="3200" kern="0" dirty="0"/>
              <a:t>(Bilimsel Yöntem)</a:t>
            </a:r>
          </a:p>
        </p:txBody>
      </p:sp>
    </p:spTree>
    <p:extLst>
      <p:ext uri="{BB962C8B-B14F-4D97-AF65-F5344CB8AC3E}">
        <p14:creationId xmlns:p14="http://schemas.microsoft.com/office/powerpoint/2010/main" val="3968174447"/>
      </p:ext>
    </p:extLst>
  </p:cSld>
  <p:clrMapOvr>
    <a:masterClrMapping/>
  </p:clrMapOvr>
  <p:transition spd="med"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7" rIns="92075" bIns="46037" anchor="ctr"/>
          <a:lstStyle/>
          <a:p>
            <a:r>
              <a:rPr lang="tr-TR" dirty="0"/>
              <a:t>İktisat Bilimi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182562" tIns="46037" rIns="182562" bIns="46037"/>
          <a:lstStyle/>
          <a:p>
            <a:r>
              <a:rPr lang="tr-TR" sz="2400" dirty="0"/>
              <a:t>Bilimsel modeller, ampirik verilerle kontrol edilerek geleceğe ilişkin tahminlerde bulunmak için kullanılırlar.</a:t>
            </a:r>
          </a:p>
          <a:p>
            <a:r>
              <a:rPr lang="tr-TR" sz="2400" dirty="0"/>
              <a:t>Veriler </a:t>
            </a:r>
            <a:r>
              <a:rPr lang="tr-TR" sz="2400" dirty="0">
                <a:solidFill>
                  <a:srgbClr val="FF0000"/>
                </a:solidFill>
              </a:rPr>
              <a:t>gözlem</a:t>
            </a:r>
            <a:r>
              <a:rPr lang="tr-TR" sz="2400" dirty="0"/>
              <a:t> ve </a:t>
            </a:r>
            <a:r>
              <a:rPr lang="tr-TR" sz="2400" dirty="0">
                <a:solidFill>
                  <a:srgbClr val="FF0000"/>
                </a:solidFill>
              </a:rPr>
              <a:t>ölçümlerle</a:t>
            </a:r>
            <a:r>
              <a:rPr lang="tr-TR" sz="2400" dirty="0"/>
              <a:t> edilir.</a:t>
            </a:r>
          </a:p>
          <a:p>
            <a:r>
              <a:rPr lang="tr-TR" sz="2400" dirty="0"/>
              <a:t>İktisatçılar ampirik analiz yaparken </a:t>
            </a:r>
            <a:r>
              <a:rPr lang="tr-TR" sz="2400" dirty="0">
                <a:solidFill>
                  <a:srgbClr val="FF0000"/>
                </a:solidFill>
              </a:rPr>
              <a:t>bir modelin teorik</a:t>
            </a:r>
            <a:r>
              <a:rPr lang="tr-TR" sz="2400" dirty="0"/>
              <a:t> </a:t>
            </a:r>
            <a:r>
              <a:rPr lang="tr-TR" sz="2400" dirty="0">
                <a:solidFill>
                  <a:srgbClr val="FF0000"/>
                </a:solidFill>
              </a:rPr>
              <a:t>öngörüsünü</a:t>
            </a:r>
            <a:r>
              <a:rPr lang="tr-TR" sz="2400" dirty="0"/>
              <a:t>, </a:t>
            </a:r>
            <a:r>
              <a:rPr lang="tr-TR" sz="2400" u="sng" dirty="0">
                <a:solidFill>
                  <a:srgbClr val="FF0000"/>
                </a:solidFill>
              </a:rPr>
              <a:t>hipotez</a:t>
            </a:r>
            <a:r>
              <a:rPr lang="tr-TR" sz="2400" dirty="0"/>
              <a:t> olarak adlandırırlar. </a:t>
            </a:r>
          </a:p>
          <a:p>
            <a:r>
              <a:rPr lang="tr-TR" sz="2400" dirty="0"/>
              <a:t>Hipotezleri verilerle test ettiklerinde, </a:t>
            </a:r>
            <a:r>
              <a:rPr lang="tr-TR" sz="2400" dirty="0">
                <a:solidFill>
                  <a:srgbClr val="FF0000"/>
                </a:solidFill>
              </a:rPr>
              <a:t>modelleri başarısız olursa</a:t>
            </a:r>
            <a:r>
              <a:rPr lang="tr-TR" sz="2400" dirty="0"/>
              <a:t> gidip daha iyi bir model oluşturmaya çalışırlar.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13201A40-7639-88DE-C055-B44BF10949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0513" y="549312"/>
            <a:ext cx="3493070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r>
              <a:rPr lang="tr-TR" sz="3200" kern="0" dirty="0"/>
              <a:t>(Bilimsel Yöntem)</a:t>
            </a:r>
          </a:p>
        </p:txBody>
      </p:sp>
    </p:spTree>
    <p:extLst>
      <p:ext uri="{BB962C8B-B14F-4D97-AF65-F5344CB8AC3E}">
        <p14:creationId xmlns:p14="http://schemas.microsoft.com/office/powerpoint/2010/main" val="3334965833"/>
      </p:ext>
    </p:extLst>
  </p:cSld>
  <p:clrMapOvr>
    <a:masterClrMapping/>
  </p:clrMapOvr>
  <p:transition spd="med"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7" rIns="92075" bIns="46037" anchor="ctr"/>
          <a:lstStyle/>
          <a:p>
            <a:r>
              <a:rPr lang="tr-TR" dirty="0"/>
              <a:t>İktisat Bilimi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182562" tIns="46037" rIns="182562" bIns="46037"/>
          <a:lstStyle/>
          <a:p>
            <a:r>
              <a:rPr lang="tr-TR" sz="2400" dirty="0">
                <a:solidFill>
                  <a:srgbClr val="FF0000"/>
                </a:solidFill>
              </a:rPr>
              <a:t>Bir model: </a:t>
            </a:r>
            <a:r>
              <a:rPr lang="tr-TR" sz="2400" dirty="0"/>
              <a:t>Üniversite’de </a:t>
            </a:r>
            <a:r>
              <a:rPr lang="tr-TR" sz="2400" dirty="0">
                <a:solidFill>
                  <a:srgbClr val="FF0000"/>
                </a:solidFill>
              </a:rPr>
              <a:t>Genel Not Ortalamasında </a:t>
            </a:r>
            <a:r>
              <a:rPr lang="tr-TR" sz="2400" dirty="0"/>
              <a:t>Her yarım puanlık yükseliş, gelecekteki maaşınızı yüzde 20 arttırmaktadır.</a:t>
            </a:r>
          </a:p>
          <a:p>
            <a:r>
              <a:rPr lang="tr-TR" sz="2400" dirty="0"/>
              <a:t>Bu modeli nasıl </a:t>
            </a:r>
            <a:r>
              <a:rPr lang="tr-TR" sz="2400" dirty="0">
                <a:solidFill>
                  <a:srgbClr val="FF0000"/>
                </a:solidFill>
              </a:rPr>
              <a:t>test edebiliriz</a:t>
            </a:r>
            <a:r>
              <a:rPr lang="tr-TR" sz="2400" dirty="0"/>
              <a:t>? Bize </a:t>
            </a:r>
            <a:r>
              <a:rPr lang="tr-TR" sz="2400" dirty="0">
                <a:solidFill>
                  <a:srgbClr val="FF0000"/>
                </a:solidFill>
              </a:rPr>
              <a:t>hangi veriler lazım</a:t>
            </a:r>
            <a:r>
              <a:rPr lang="tr-TR" sz="2400" dirty="0"/>
              <a:t>?</a:t>
            </a:r>
          </a:p>
          <a:p>
            <a:r>
              <a:rPr lang="tr-TR" sz="2400" dirty="0"/>
              <a:t>Üniversiteden mezun öğrencilerin </a:t>
            </a:r>
            <a:r>
              <a:rPr lang="tr-TR" sz="2400" dirty="0" err="1"/>
              <a:t>GANO’su</a:t>
            </a:r>
            <a:r>
              <a:rPr lang="tr-TR" sz="2400" dirty="0"/>
              <a:t> ve şimdiki maaş bilgilerine ilişkin veri toplarız.</a:t>
            </a:r>
          </a:p>
          <a:p>
            <a:r>
              <a:rPr lang="tr-TR" sz="2400" dirty="0"/>
              <a:t>Yaşları, meslekleri aynı kişilerin maaşları arasında teorideki gibi fark olup olmadığını test ederiz.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13201A40-7639-88DE-C055-B44BF10949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0513" y="549312"/>
            <a:ext cx="3493070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r>
              <a:rPr lang="tr-TR" sz="3200" kern="0" dirty="0"/>
              <a:t>(Bilimsel Yöntem)</a:t>
            </a:r>
          </a:p>
        </p:txBody>
      </p:sp>
    </p:spTree>
    <p:extLst>
      <p:ext uri="{BB962C8B-B14F-4D97-AF65-F5344CB8AC3E}">
        <p14:creationId xmlns:p14="http://schemas.microsoft.com/office/powerpoint/2010/main" val="3828845962"/>
      </p:ext>
    </p:extLst>
  </p:cSld>
  <p:clrMapOvr>
    <a:masterClrMapping/>
  </p:clrMapOvr>
  <p:transition spd="med"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7" rIns="92075" bIns="46037" anchor="ctr"/>
          <a:lstStyle/>
          <a:p>
            <a:r>
              <a:rPr lang="tr-TR" dirty="0"/>
              <a:t>İktisat Bilimi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182562" tIns="46037" rIns="182562" bIns="46037"/>
          <a:lstStyle/>
          <a:p>
            <a:r>
              <a:rPr lang="tr-TR" sz="2400" dirty="0">
                <a:solidFill>
                  <a:srgbClr val="FF0000"/>
                </a:solidFill>
              </a:rPr>
              <a:t>Bir model: </a:t>
            </a:r>
            <a:r>
              <a:rPr lang="tr-TR" sz="2400" dirty="0"/>
              <a:t>Üniversite’de </a:t>
            </a:r>
            <a:r>
              <a:rPr lang="tr-TR" sz="2400" dirty="0">
                <a:solidFill>
                  <a:srgbClr val="FF0000"/>
                </a:solidFill>
              </a:rPr>
              <a:t>Genel Not Ortalamasında </a:t>
            </a:r>
            <a:r>
              <a:rPr lang="tr-TR" sz="2400" dirty="0"/>
              <a:t>Her yarım puanlık yükseliş, gelecekteki maaşınızı yüzde 20 arttırmaktadır.</a:t>
            </a:r>
          </a:p>
          <a:p>
            <a:r>
              <a:rPr lang="tr-TR" sz="2400" dirty="0"/>
              <a:t>Bu modeli nasıl </a:t>
            </a:r>
            <a:r>
              <a:rPr lang="tr-TR" sz="2400" dirty="0">
                <a:solidFill>
                  <a:srgbClr val="FF0000"/>
                </a:solidFill>
              </a:rPr>
              <a:t>test edebiliriz</a:t>
            </a:r>
            <a:r>
              <a:rPr lang="tr-TR" sz="2400" dirty="0"/>
              <a:t>? Bize </a:t>
            </a:r>
            <a:r>
              <a:rPr lang="tr-TR" sz="2400" dirty="0">
                <a:solidFill>
                  <a:srgbClr val="FF0000"/>
                </a:solidFill>
              </a:rPr>
              <a:t>hangi veriler lazım</a:t>
            </a:r>
            <a:r>
              <a:rPr lang="tr-TR" sz="2400" dirty="0"/>
              <a:t>?</a:t>
            </a:r>
          </a:p>
          <a:p>
            <a:r>
              <a:rPr lang="tr-TR" sz="2400" dirty="0"/>
              <a:t>Üniversiteden mezun öğrencilerin </a:t>
            </a:r>
            <a:r>
              <a:rPr lang="tr-TR" sz="2400" dirty="0" err="1"/>
              <a:t>GANO’su</a:t>
            </a:r>
            <a:r>
              <a:rPr lang="tr-TR" sz="2400" dirty="0"/>
              <a:t> ve şimdiki maaş bilgilerine ilişkin veri toplarız.</a:t>
            </a:r>
          </a:p>
          <a:p>
            <a:r>
              <a:rPr lang="tr-TR" sz="2400" dirty="0"/>
              <a:t>Yaşları, meslekleri aynı kişilerin maaşları arasında teorideki gibi fark olup olmadığını test ederiz.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13201A40-7639-88DE-C055-B44BF10949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0513" y="549312"/>
            <a:ext cx="3493070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r>
              <a:rPr lang="tr-TR" sz="3200" kern="0" dirty="0"/>
              <a:t>(Bilimsel Yöntem)</a:t>
            </a:r>
          </a:p>
        </p:txBody>
      </p:sp>
    </p:spTree>
    <p:extLst>
      <p:ext uri="{BB962C8B-B14F-4D97-AF65-F5344CB8AC3E}">
        <p14:creationId xmlns:p14="http://schemas.microsoft.com/office/powerpoint/2010/main" val="2604544410"/>
      </p:ext>
    </p:extLst>
  </p:cSld>
  <p:clrMapOvr>
    <a:masterClrMapping/>
  </p:clrMapOvr>
  <p:transition spd="med"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7" rIns="92075" bIns="46037" anchor="ctr"/>
          <a:lstStyle/>
          <a:p>
            <a:r>
              <a:rPr lang="tr-TR" dirty="0"/>
              <a:t>İktisat Bilimi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182562" tIns="46037" rIns="182562" bIns="46037"/>
          <a:lstStyle/>
          <a:p>
            <a:r>
              <a:rPr lang="tr-TR" sz="2400" dirty="0">
                <a:solidFill>
                  <a:srgbClr val="FF0000"/>
                </a:solidFill>
              </a:rPr>
              <a:t>Ortalama </a:t>
            </a:r>
            <a:r>
              <a:rPr lang="tr-TR" sz="2400" dirty="0"/>
              <a:t>Nedir?</a:t>
            </a:r>
          </a:p>
          <a:p>
            <a:r>
              <a:rPr lang="tr-TR" sz="2400" dirty="0"/>
              <a:t>Ahmet: 80; Ayşe: 40; Cem;10 ; Buse: 90; Can: 60 </a:t>
            </a:r>
          </a:p>
          <a:p>
            <a:pPr marL="0" indent="0" algn="ctr">
              <a:buNone/>
            </a:pPr>
            <a:r>
              <a:rPr lang="tr-TR" sz="2400" dirty="0"/>
              <a:t>(80 + 40 + 15 + 90 + 50) / 5 = 56</a:t>
            </a:r>
          </a:p>
          <a:p>
            <a:endParaRPr lang="tr-TR" sz="2400" dirty="0">
              <a:solidFill>
                <a:srgbClr val="FF0000"/>
              </a:solidFill>
            </a:endParaRPr>
          </a:p>
          <a:p>
            <a:r>
              <a:rPr lang="tr-TR" sz="2400" dirty="0">
                <a:solidFill>
                  <a:srgbClr val="FF0000"/>
                </a:solidFill>
              </a:rPr>
              <a:t>Medyan</a:t>
            </a:r>
            <a:r>
              <a:rPr lang="tr-TR" sz="2400" dirty="0"/>
              <a:t> (Ortanca) Nedir?</a:t>
            </a:r>
          </a:p>
          <a:p>
            <a:r>
              <a:rPr lang="tr-TR" sz="2400" dirty="0"/>
              <a:t>Ahmet: 80; Ayşe: 40; Cem;10 ; Buse: 90; Can: 60 </a:t>
            </a:r>
          </a:p>
          <a:p>
            <a:pPr marL="0" indent="0" algn="ctr">
              <a:buNone/>
            </a:pPr>
            <a:r>
              <a:rPr lang="tr-TR" sz="2400" dirty="0"/>
              <a:t>Tek sayı: 90, 80, </a:t>
            </a:r>
            <a:r>
              <a:rPr lang="tr-TR" sz="2400" dirty="0">
                <a:solidFill>
                  <a:srgbClr val="FF0000"/>
                </a:solidFill>
              </a:rPr>
              <a:t>60</a:t>
            </a:r>
            <a:r>
              <a:rPr lang="tr-TR" sz="2400" dirty="0"/>
              <a:t>, 40 ,10</a:t>
            </a:r>
          </a:p>
          <a:p>
            <a:pPr marL="0" indent="0" algn="ctr">
              <a:buNone/>
            </a:pPr>
            <a:r>
              <a:rPr lang="tr-TR" sz="2400" dirty="0"/>
              <a:t>Çift sayı olsaydı? 80, 60, (</a:t>
            </a:r>
            <a:r>
              <a:rPr lang="tr-TR" sz="2400" dirty="0">
                <a:solidFill>
                  <a:srgbClr val="FF0000"/>
                </a:solidFill>
              </a:rPr>
              <a:t>50</a:t>
            </a:r>
            <a:r>
              <a:rPr lang="tr-TR" sz="2400" dirty="0"/>
              <a:t>), 40 ,10</a:t>
            </a:r>
          </a:p>
          <a:p>
            <a:endParaRPr lang="tr-TR" sz="2400" dirty="0"/>
          </a:p>
          <a:p>
            <a:pPr marL="0" indent="0" algn="ctr">
              <a:buNone/>
            </a:pPr>
            <a:endParaRPr lang="tr-TR" sz="2400" dirty="0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13201A40-7639-88DE-C055-B44BF10949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0513" y="549312"/>
            <a:ext cx="3493070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r>
              <a:rPr lang="tr-TR" sz="3200" kern="0" dirty="0"/>
              <a:t>(Bilimsel Yöntem)</a:t>
            </a:r>
          </a:p>
        </p:txBody>
      </p:sp>
    </p:spTree>
    <p:extLst>
      <p:ext uri="{BB962C8B-B14F-4D97-AF65-F5344CB8AC3E}">
        <p14:creationId xmlns:p14="http://schemas.microsoft.com/office/powerpoint/2010/main" val="4047635085"/>
      </p:ext>
    </p:extLst>
  </p:cSld>
  <p:clrMapOvr>
    <a:masterClrMapping/>
  </p:clrMapOvr>
  <p:transition spd="med"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7" rIns="92075" bIns="46037" anchor="ctr"/>
          <a:lstStyle/>
          <a:p>
            <a:r>
              <a:rPr lang="tr-TR" dirty="0"/>
              <a:t>İktisat Bilimi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182562" tIns="46037" rIns="182562" bIns="46037"/>
          <a:lstStyle/>
          <a:p>
            <a:r>
              <a:rPr lang="tr-TR" sz="2400" dirty="0"/>
              <a:t>Antalya’da kış aylarında günlük dondurma satışı ortalama </a:t>
            </a:r>
            <a:r>
              <a:rPr lang="tr-TR" sz="2400" dirty="0">
                <a:solidFill>
                  <a:srgbClr val="FF0000"/>
                </a:solidFill>
              </a:rPr>
              <a:t>300 kg; </a:t>
            </a:r>
            <a:r>
              <a:rPr lang="tr-TR" sz="2400" dirty="0"/>
              <a:t>her gün yüzerken boğulmak üzere kurtarılan insan sayısı ortalama </a:t>
            </a:r>
            <a:r>
              <a:rPr lang="tr-TR" sz="2400" dirty="0">
                <a:solidFill>
                  <a:srgbClr val="FF0000"/>
                </a:solidFill>
              </a:rPr>
              <a:t>10</a:t>
            </a:r>
            <a:r>
              <a:rPr lang="tr-TR" sz="2400" dirty="0"/>
              <a:t>’dur.</a:t>
            </a:r>
          </a:p>
          <a:p>
            <a:r>
              <a:rPr lang="tr-TR" sz="2400" dirty="0"/>
              <a:t>Yaz aylarında dondurma satışları </a:t>
            </a:r>
            <a:r>
              <a:rPr lang="tr-TR" sz="2400" dirty="0">
                <a:solidFill>
                  <a:srgbClr val="FF0000"/>
                </a:solidFill>
              </a:rPr>
              <a:t>1200 kg’a </a:t>
            </a:r>
            <a:r>
              <a:rPr lang="tr-TR" sz="2400" dirty="0"/>
              <a:t>çıkarken iken boğulan insan sayısı da </a:t>
            </a:r>
            <a:r>
              <a:rPr lang="tr-TR" sz="2400" dirty="0">
                <a:solidFill>
                  <a:srgbClr val="FF0000"/>
                </a:solidFill>
              </a:rPr>
              <a:t>40’a</a:t>
            </a:r>
            <a:r>
              <a:rPr lang="tr-TR" sz="2400" dirty="0"/>
              <a:t> yükselmektedir.</a:t>
            </a:r>
          </a:p>
          <a:p>
            <a:r>
              <a:rPr lang="tr-TR" sz="2400" dirty="0">
                <a:solidFill>
                  <a:srgbClr val="FF0000"/>
                </a:solidFill>
              </a:rPr>
              <a:t>Satılan</a:t>
            </a:r>
            <a:r>
              <a:rPr lang="tr-TR" sz="2400" dirty="0"/>
              <a:t> </a:t>
            </a:r>
            <a:r>
              <a:rPr lang="tr-TR" sz="2400" dirty="0">
                <a:solidFill>
                  <a:srgbClr val="FF0000"/>
                </a:solidFill>
              </a:rPr>
              <a:t>dondurma</a:t>
            </a:r>
            <a:r>
              <a:rPr lang="tr-TR" sz="2400" dirty="0"/>
              <a:t> miktarı </a:t>
            </a:r>
            <a:r>
              <a:rPr lang="tr-TR" sz="2400" dirty="0">
                <a:solidFill>
                  <a:srgbClr val="FF0000"/>
                </a:solidFill>
              </a:rPr>
              <a:t>arttıkça</a:t>
            </a:r>
            <a:r>
              <a:rPr lang="tr-TR" sz="2400" dirty="0"/>
              <a:t>, denizde </a:t>
            </a:r>
            <a:r>
              <a:rPr lang="tr-TR" sz="2400" dirty="0">
                <a:solidFill>
                  <a:srgbClr val="FF0000"/>
                </a:solidFill>
              </a:rPr>
              <a:t>boğulan</a:t>
            </a:r>
            <a:r>
              <a:rPr lang="tr-TR" sz="2400" dirty="0"/>
              <a:t> insan sayısı da </a:t>
            </a:r>
            <a:r>
              <a:rPr lang="tr-TR" sz="2400" dirty="0">
                <a:solidFill>
                  <a:srgbClr val="FF0000"/>
                </a:solidFill>
              </a:rPr>
              <a:t>artmaktadır</a:t>
            </a:r>
            <a:r>
              <a:rPr lang="tr-TR" sz="2400" dirty="0"/>
              <a:t>.</a:t>
            </a:r>
          </a:p>
          <a:p>
            <a:r>
              <a:rPr lang="tr-TR" sz="2400" dirty="0"/>
              <a:t>İnsanların boğulmasının </a:t>
            </a:r>
            <a:r>
              <a:rPr lang="tr-TR" sz="2400" dirty="0">
                <a:solidFill>
                  <a:srgbClr val="FF0000"/>
                </a:solidFill>
              </a:rPr>
              <a:t>nedeni</a:t>
            </a:r>
            <a:r>
              <a:rPr lang="tr-TR" sz="2400" dirty="0"/>
              <a:t> dondurmadır.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13201A40-7639-88DE-C055-B44BF10949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0513" y="549312"/>
            <a:ext cx="3493070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algn="ctr"/>
            <a:r>
              <a:rPr lang="tr-TR" sz="3200" kern="0" dirty="0"/>
              <a:t>Nedensellik ve Korelasyon</a:t>
            </a:r>
          </a:p>
        </p:txBody>
      </p:sp>
    </p:spTree>
    <p:extLst>
      <p:ext uri="{BB962C8B-B14F-4D97-AF65-F5344CB8AC3E}">
        <p14:creationId xmlns:p14="http://schemas.microsoft.com/office/powerpoint/2010/main" val="1839385835"/>
      </p:ext>
    </p:extLst>
  </p:cSld>
  <p:clrMapOvr>
    <a:masterClrMapping/>
  </p:clrMapOvr>
  <p:transition spd="med"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7" rIns="92075" bIns="46037" anchor="ctr"/>
          <a:lstStyle/>
          <a:p>
            <a:r>
              <a:rPr lang="tr-TR" dirty="0"/>
              <a:t>İktisat Bilimi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182562" tIns="46037" rIns="182562" bIns="46037"/>
          <a:lstStyle/>
          <a:p>
            <a:r>
              <a:rPr lang="tr-TR" sz="2400" dirty="0"/>
              <a:t>İki değişken birbiri ile ilişkiliymiş gibi görünse de bu ilişki sahte olabilir. Buna sahte korelasyon denir.</a:t>
            </a:r>
          </a:p>
          <a:p>
            <a:r>
              <a:rPr lang="tr-TR" sz="2400" dirty="0"/>
              <a:t>Nedensellik bir şeyin diğerinin nedeni olması.</a:t>
            </a:r>
          </a:p>
          <a:p>
            <a:endParaRPr lang="tr-TR" sz="2400" dirty="0"/>
          </a:p>
          <a:p>
            <a:pPr marL="0" indent="0">
              <a:buNone/>
            </a:pPr>
            <a:endParaRPr lang="tr-TR" sz="2400" dirty="0"/>
          </a:p>
          <a:p>
            <a:pPr marL="0" indent="0" algn="ctr">
              <a:buNone/>
            </a:pPr>
            <a:r>
              <a:rPr lang="tr-TR" sz="4000" dirty="0">
                <a:solidFill>
                  <a:srgbClr val="FF0000"/>
                </a:solidFill>
              </a:rPr>
              <a:t>Korelasyon, nedensellik anlamına gelmez.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13201A40-7639-88DE-C055-B44BF10949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0513" y="549312"/>
            <a:ext cx="3493070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algn="ctr"/>
            <a:r>
              <a:rPr lang="tr-TR" sz="3200" kern="0" dirty="0"/>
              <a:t>Nedensellik ve Korelasyon</a:t>
            </a:r>
          </a:p>
        </p:txBody>
      </p:sp>
    </p:spTree>
    <p:extLst>
      <p:ext uri="{BB962C8B-B14F-4D97-AF65-F5344CB8AC3E}">
        <p14:creationId xmlns:p14="http://schemas.microsoft.com/office/powerpoint/2010/main" val="1299692710"/>
      </p:ext>
    </p:extLst>
  </p:cSld>
  <p:clrMapOvr>
    <a:masterClrMapping/>
  </p:clrMapOvr>
  <p:transition spd="med"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tr-TR" dirty="0">
                <a:solidFill>
                  <a:srgbClr val="FF0000"/>
                </a:solidFill>
              </a:rPr>
              <a:t>Zaman Serisi: </a:t>
            </a:r>
            <a:r>
              <a:rPr lang="tr-TR" dirty="0"/>
              <a:t>Bir birey, firma ya da ülkenin birçok zaman dilimine ait verisi.</a:t>
            </a:r>
          </a:p>
          <a:p>
            <a:r>
              <a:rPr lang="tr-TR" dirty="0"/>
              <a:t>Örnek Türkiye’nin 2016-2022 yılları arasındaki nüfus ve GSYİH verisi</a:t>
            </a:r>
          </a:p>
        </p:txBody>
      </p:sp>
      <p:graphicFrame>
        <p:nvGraphicFramePr>
          <p:cNvPr id="3" name="Tablo 2">
            <a:extLst>
              <a:ext uri="{FF2B5EF4-FFF2-40B4-BE49-F238E27FC236}">
                <a16:creationId xmlns:a16="http://schemas.microsoft.com/office/drawing/2014/main" id="{FA784435-D1D8-261C-415C-535A0BD531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4349242"/>
              </p:ext>
            </p:extLst>
          </p:nvPr>
        </p:nvGraphicFramePr>
        <p:xfrm>
          <a:off x="4939093" y="2174875"/>
          <a:ext cx="3233307" cy="33469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4990">
                  <a:extLst>
                    <a:ext uri="{9D8B030D-6E8A-4147-A177-3AD203B41FA5}">
                      <a16:colId xmlns:a16="http://schemas.microsoft.com/office/drawing/2014/main" val="13467974"/>
                    </a:ext>
                  </a:extLst>
                </a:gridCol>
                <a:gridCol w="1275031">
                  <a:extLst>
                    <a:ext uri="{9D8B030D-6E8A-4147-A177-3AD203B41FA5}">
                      <a16:colId xmlns:a16="http://schemas.microsoft.com/office/drawing/2014/main" val="1485465179"/>
                    </a:ext>
                  </a:extLst>
                </a:gridCol>
                <a:gridCol w="1073286">
                  <a:extLst>
                    <a:ext uri="{9D8B030D-6E8A-4147-A177-3AD203B41FA5}">
                      <a16:colId xmlns:a16="http://schemas.microsoft.com/office/drawing/2014/main" val="1179172099"/>
                    </a:ext>
                  </a:extLst>
                </a:gridCol>
              </a:tblGrid>
              <a:tr h="647472">
                <a:tc>
                  <a:txBody>
                    <a:bodyPr/>
                    <a:lstStyle/>
                    <a:p>
                      <a:r>
                        <a:rPr lang="tr-TR" sz="1800" dirty="0"/>
                        <a:t>Yıllar</a:t>
                      </a:r>
                    </a:p>
                  </a:txBody>
                  <a:tcPr marL="103437" marR="103437" marT="51718" marB="51718"/>
                </a:tc>
                <a:tc>
                  <a:txBody>
                    <a:bodyPr/>
                    <a:lstStyle/>
                    <a:p>
                      <a:r>
                        <a:rPr lang="tr-TR" sz="1800"/>
                        <a:t>Kişi Başı GSYİH</a:t>
                      </a:r>
                    </a:p>
                  </a:txBody>
                  <a:tcPr marL="103437" marR="103437" marT="51718" marB="51718"/>
                </a:tc>
                <a:tc>
                  <a:txBody>
                    <a:bodyPr/>
                    <a:lstStyle/>
                    <a:p>
                      <a:r>
                        <a:rPr lang="tr-TR" sz="1800"/>
                        <a:t>Nüfus</a:t>
                      </a:r>
                    </a:p>
                  </a:txBody>
                  <a:tcPr marL="103437" marR="103437" marT="51718" marB="51718"/>
                </a:tc>
                <a:extLst>
                  <a:ext uri="{0D108BD9-81ED-4DB2-BD59-A6C34878D82A}">
                    <a16:rowId xmlns:a16="http://schemas.microsoft.com/office/drawing/2014/main" val="2045114029"/>
                  </a:ext>
                </a:extLst>
              </a:tr>
              <a:tr h="384984">
                <a:tc>
                  <a:txBody>
                    <a:bodyPr/>
                    <a:lstStyle/>
                    <a:p>
                      <a:r>
                        <a:rPr lang="tr-TR" sz="1800"/>
                        <a:t>2016</a:t>
                      </a:r>
                    </a:p>
                  </a:txBody>
                  <a:tcPr marL="103437" marR="103437" marT="51718" marB="51718"/>
                </a:tc>
                <a:tc>
                  <a:txBody>
                    <a:bodyPr/>
                    <a:lstStyle/>
                    <a:p>
                      <a:r>
                        <a:rPr lang="tr-TR" sz="1800"/>
                        <a:t>9500 $</a:t>
                      </a:r>
                    </a:p>
                  </a:txBody>
                  <a:tcPr marL="103437" marR="103437" marT="51718" marB="51718"/>
                </a:tc>
                <a:tc>
                  <a:txBody>
                    <a:bodyPr/>
                    <a:lstStyle/>
                    <a:p>
                      <a:r>
                        <a:rPr lang="tr-TR" sz="1800"/>
                        <a:t>78.097</a:t>
                      </a:r>
                    </a:p>
                  </a:txBody>
                  <a:tcPr marL="103437" marR="103437" marT="51718" marB="51718"/>
                </a:tc>
                <a:extLst>
                  <a:ext uri="{0D108BD9-81ED-4DB2-BD59-A6C34878D82A}">
                    <a16:rowId xmlns:a16="http://schemas.microsoft.com/office/drawing/2014/main" val="140252036"/>
                  </a:ext>
                </a:extLst>
              </a:tr>
              <a:tr h="384984">
                <a:tc>
                  <a:txBody>
                    <a:bodyPr/>
                    <a:lstStyle/>
                    <a:p>
                      <a:r>
                        <a:rPr lang="tr-TR" sz="1800"/>
                        <a:t>2017</a:t>
                      </a:r>
                    </a:p>
                  </a:txBody>
                  <a:tcPr marL="103437" marR="103437" marT="51718" marB="5171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/>
                        <a:t>9300 $</a:t>
                      </a:r>
                    </a:p>
                  </a:txBody>
                  <a:tcPr marL="103437" marR="103437" marT="51718" marB="51718"/>
                </a:tc>
                <a:tc>
                  <a:txBody>
                    <a:bodyPr/>
                    <a:lstStyle/>
                    <a:p>
                      <a:r>
                        <a:rPr lang="tr-TR" sz="1800"/>
                        <a:t>78.250</a:t>
                      </a:r>
                    </a:p>
                  </a:txBody>
                  <a:tcPr marL="103437" marR="103437" marT="51718" marB="51718"/>
                </a:tc>
                <a:extLst>
                  <a:ext uri="{0D108BD9-81ED-4DB2-BD59-A6C34878D82A}">
                    <a16:rowId xmlns:a16="http://schemas.microsoft.com/office/drawing/2014/main" val="385780094"/>
                  </a:ext>
                </a:extLst>
              </a:tr>
              <a:tr h="384984">
                <a:tc>
                  <a:txBody>
                    <a:bodyPr/>
                    <a:lstStyle/>
                    <a:p>
                      <a:r>
                        <a:rPr lang="tr-TR" sz="1800"/>
                        <a:t>2018</a:t>
                      </a:r>
                    </a:p>
                  </a:txBody>
                  <a:tcPr marL="103437" marR="103437" marT="51718" marB="51718"/>
                </a:tc>
                <a:tc>
                  <a:txBody>
                    <a:bodyPr/>
                    <a:lstStyle/>
                    <a:p>
                      <a:r>
                        <a:rPr lang="tr-TR" sz="1800"/>
                        <a:t>10500 $</a:t>
                      </a:r>
                    </a:p>
                  </a:txBody>
                  <a:tcPr marL="103437" marR="103437" marT="51718" marB="51718"/>
                </a:tc>
                <a:tc>
                  <a:txBody>
                    <a:bodyPr/>
                    <a:lstStyle/>
                    <a:p>
                      <a:r>
                        <a:rPr lang="tr-TR" sz="1800"/>
                        <a:t>78.950</a:t>
                      </a:r>
                    </a:p>
                  </a:txBody>
                  <a:tcPr marL="103437" marR="103437" marT="51718" marB="51718"/>
                </a:tc>
                <a:extLst>
                  <a:ext uri="{0D108BD9-81ED-4DB2-BD59-A6C34878D82A}">
                    <a16:rowId xmlns:a16="http://schemas.microsoft.com/office/drawing/2014/main" val="2451950154"/>
                  </a:ext>
                </a:extLst>
              </a:tr>
              <a:tr h="384984">
                <a:tc>
                  <a:txBody>
                    <a:bodyPr/>
                    <a:lstStyle/>
                    <a:p>
                      <a:r>
                        <a:rPr lang="tr-TR" sz="1800"/>
                        <a:t>2019</a:t>
                      </a:r>
                    </a:p>
                  </a:txBody>
                  <a:tcPr marL="103437" marR="103437" marT="51718" marB="51718"/>
                </a:tc>
                <a:tc>
                  <a:txBody>
                    <a:bodyPr/>
                    <a:lstStyle/>
                    <a:p>
                      <a:r>
                        <a:rPr lang="tr-TR" sz="1800"/>
                        <a:t>9700 $</a:t>
                      </a:r>
                    </a:p>
                  </a:txBody>
                  <a:tcPr marL="103437" marR="103437" marT="51718" marB="51718"/>
                </a:tc>
                <a:tc>
                  <a:txBody>
                    <a:bodyPr/>
                    <a:lstStyle/>
                    <a:p>
                      <a:r>
                        <a:rPr lang="tr-TR" sz="1800"/>
                        <a:t>79.500</a:t>
                      </a:r>
                    </a:p>
                  </a:txBody>
                  <a:tcPr marL="103437" marR="103437" marT="51718" marB="51718"/>
                </a:tc>
                <a:extLst>
                  <a:ext uri="{0D108BD9-81ED-4DB2-BD59-A6C34878D82A}">
                    <a16:rowId xmlns:a16="http://schemas.microsoft.com/office/drawing/2014/main" val="4294955911"/>
                  </a:ext>
                </a:extLst>
              </a:tr>
              <a:tr h="384984">
                <a:tc>
                  <a:txBody>
                    <a:bodyPr/>
                    <a:lstStyle/>
                    <a:p>
                      <a:r>
                        <a:rPr lang="tr-TR" sz="1800"/>
                        <a:t>2020</a:t>
                      </a:r>
                    </a:p>
                  </a:txBody>
                  <a:tcPr marL="103437" marR="103437" marT="51718" marB="51718"/>
                </a:tc>
                <a:tc>
                  <a:txBody>
                    <a:bodyPr/>
                    <a:lstStyle/>
                    <a:p>
                      <a:r>
                        <a:rPr lang="tr-TR" sz="1800"/>
                        <a:t>9200 $</a:t>
                      </a:r>
                    </a:p>
                  </a:txBody>
                  <a:tcPr marL="103437" marR="103437" marT="51718" marB="51718"/>
                </a:tc>
                <a:tc>
                  <a:txBody>
                    <a:bodyPr/>
                    <a:lstStyle/>
                    <a:p>
                      <a:r>
                        <a:rPr lang="tr-TR" sz="1800"/>
                        <a:t>79.950</a:t>
                      </a:r>
                    </a:p>
                  </a:txBody>
                  <a:tcPr marL="103437" marR="103437" marT="51718" marB="51718"/>
                </a:tc>
                <a:extLst>
                  <a:ext uri="{0D108BD9-81ED-4DB2-BD59-A6C34878D82A}">
                    <a16:rowId xmlns:a16="http://schemas.microsoft.com/office/drawing/2014/main" val="1595388424"/>
                  </a:ext>
                </a:extLst>
              </a:tr>
              <a:tr h="384984">
                <a:tc>
                  <a:txBody>
                    <a:bodyPr/>
                    <a:lstStyle/>
                    <a:p>
                      <a:r>
                        <a:rPr lang="tr-TR" sz="1800"/>
                        <a:t>2021</a:t>
                      </a:r>
                    </a:p>
                  </a:txBody>
                  <a:tcPr marL="103437" marR="103437" marT="51718" marB="51718"/>
                </a:tc>
                <a:tc>
                  <a:txBody>
                    <a:bodyPr/>
                    <a:lstStyle/>
                    <a:p>
                      <a:r>
                        <a:rPr lang="tr-TR" sz="1800"/>
                        <a:t>8800 $</a:t>
                      </a:r>
                    </a:p>
                  </a:txBody>
                  <a:tcPr marL="103437" marR="103437" marT="51718" marB="51718"/>
                </a:tc>
                <a:tc>
                  <a:txBody>
                    <a:bodyPr/>
                    <a:lstStyle/>
                    <a:p>
                      <a:r>
                        <a:rPr lang="tr-TR" sz="1800"/>
                        <a:t>80.100</a:t>
                      </a:r>
                    </a:p>
                  </a:txBody>
                  <a:tcPr marL="103437" marR="103437" marT="51718" marB="51718"/>
                </a:tc>
                <a:extLst>
                  <a:ext uri="{0D108BD9-81ED-4DB2-BD59-A6C34878D82A}">
                    <a16:rowId xmlns:a16="http://schemas.microsoft.com/office/drawing/2014/main" val="98237093"/>
                  </a:ext>
                </a:extLst>
              </a:tr>
              <a:tr h="384984">
                <a:tc>
                  <a:txBody>
                    <a:bodyPr/>
                    <a:lstStyle/>
                    <a:p>
                      <a:r>
                        <a:rPr lang="tr-TR" sz="1800"/>
                        <a:t>2022</a:t>
                      </a:r>
                    </a:p>
                  </a:txBody>
                  <a:tcPr marL="103437" marR="103437" marT="51718" marB="51718"/>
                </a:tc>
                <a:tc>
                  <a:txBody>
                    <a:bodyPr/>
                    <a:lstStyle/>
                    <a:p>
                      <a:r>
                        <a:rPr lang="tr-TR" sz="1800"/>
                        <a:t>8950 $</a:t>
                      </a:r>
                    </a:p>
                  </a:txBody>
                  <a:tcPr marL="103437" marR="103437" marT="51718" marB="51718"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80.878</a:t>
                      </a:r>
                    </a:p>
                  </a:txBody>
                  <a:tcPr marL="103437" marR="103437" marT="51718" marB="51718"/>
                </a:tc>
                <a:extLst>
                  <a:ext uri="{0D108BD9-81ED-4DB2-BD59-A6C34878D82A}">
                    <a16:rowId xmlns:a16="http://schemas.microsoft.com/office/drawing/2014/main" val="1268469962"/>
                  </a:ext>
                </a:extLst>
              </a:tr>
            </a:tbl>
          </a:graphicData>
        </a:graphic>
      </p:graphicFrame>
      <p:sp>
        <p:nvSpPr>
          <p:cNvPr id="4" name="Rectangle 2">
            <a:extLst>
              <a:ext uri="{FF2B5EF4-FFF2-40B4-BE49-F238E27FC236}">
                <a16:creationId xmlns:a16="http://schemas.microsoft.com/office/drawing/2014/main" id="{E6495B77-01AE-58C7-6DB4-EEBD722A5E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r>
              <a:rPr lang="tr-TR" kern="0"/>
              <a:t>İktisat Bilimi</a:t>
            </a:r>
            <a:endParaRPr lang="tr-TR" kern="0" dirty="0"/>
          </a:p>
        </p:txBody>
      </p:sp>
    </p:spTree>
    <p:extLst>
      <p:ext uri="{BB962C8B-B14F-4D97-AF65-F5344CB8AC3E}">
        <p14:creationId xmlns:p14="http://schemas.microsoft.com/office/powerpoint/2010/main" val="3863101110"/>
      </p:ext>
    </p:extLst>
  </p:cSld>
  <p:clrMapOvr>
    <a:masterClrMapping/>
  </p:clrMapOvr>
  <p:transition spd="med"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tr-TR" dirty="0">
                <a:solidFill>
                  <a:srgbClr val="FF0000"/>
                </a:solidFill>
              </a:rPr>
              <a:t>Panel Veri Kesit: </a:t>
            </a:r>
            <a:r>
              <a:rPr lang="tr-TR" dirty="0"/>
              <a:t>Birden fazla birey, firma ya da ülkenin birçok zamanı kapsayan veri seti</a:t>
            </a:r>
          </a:p>
          <a:p>
            <a:r>
              <a:rPr lang="tr-TR" dirty="0"/>
              <a:t>Türkiye’nin, ABD’nin 2016-2022 yılları arasındaki verileri</a:t>
            </a:r>
          </a:p>
        </p:txBody>
      </p:sp>
      <p:graphicFrame>
        <p:nvGraphicFramePr>
          <p:cNvPr id="3" name="Tablo 2">
            <a:extLst>
              <a:ext uri="{FF2B5EF4-FFF2-40B4-BE49-F238E27FC236}">
                <a16:creationId xmlns:a16="http://schemas.microsoft.com/office/drawing/2014/main" id="{FA784435-D1D8-261C-415C-535A0BD531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9168343"/>
              </p:ext>
            </p:extLst>
          </p:nvPr>
        </p:nvGraphicFramePr>
        <p:xfrm>
          <a:off x="457200" y="2381920"/>
          <a:ext cx="4040188" cy="35372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0047">
                  <a:extLst>
                    <a:ext uri="{9D8B030D-6E8A-4147-A177-3AD203B41FA5}">
                      <a16:colId xmlns:a16="http://schemas.microsoft.com/office/drawing/2014/main" val="13467974"/>
                    </a:ext>
                  </a:extLst>
                </a:gridCol>
                <a:gridCol w="1010047">
                  <a:extLst>
                    <a:ext uri="{9D8B030D-6E8A-4147-A177-3AD203B41FA5}">
                      <a16:colId xmlns:a16="http://schemas.microsoft.com/office/drawing/2014/main" val="2100692730"/>
                    </a:ext>
                  </a:extLst>
                </a:gridCol>
                <a:gridCol w="1010047">
                  <a:extLst>
                    <a:ext uri="{9D8B030D-6E8A-4147-A177-3AD203B41FA5}">
                      <a16:colId xmlns:a16="http://schemas.microsoft.com/office/drawing/2014/main" val="1485465179"/>
                    </a:ext>
                  </a:extLst>
                </a:gridCol>
                <a:gridCol w="1010047">
                  <a:extLst>
                    <a:ext uri="{9D8B030D-6E8A-4147-A177-3AD203B41FA5}">
                      <a16:colId xmlns:a16="http://schemas.microsoft.com/office/drawing/2014/main" val="1179172099"/>
                    </a:ext>
                  </a:extLst>
                </a:gridCol>
              </a:tblGrid>
              <a:tr h="220274">
                <a:tc>
                  <a:txBody>
                    <a:bodyPr/>
                    <a:lstStyle/>
                    <a:p>
                      <a:r>
                        <a:rPr lang="tr-TR" sz="800"/>
                        <a:t>Yıllar</a:t>
                      </a:r>
                    </a:p>
                  </a:txBody>
                  <a:tcPr marL="69928" marR="69928" marT="34964" marB="34964"/>
                </a:tc>
                <a:tc>
                  <a:txBody>
                    <a:bodyPr/>
                    <a:lstStyle/>
                    <a:p>
                      <a:r>
                        <a:rPr lang="tr-TR" sz="800" dirty="0"/>
                        <a:t>Ülke</a:t>
                      </a:r>
                    </a:p>
                  </a:txBody>
                  <a:tcPr marL="69928" marR="69928" marT="34964" marB="34964"/>
                </a:tc>
                <a:tc>
                  <a:txBody>
                    <a:bodyPr/>
                    <a:lstStyle/>
                    <a:p>
                      <a:r>
                        <a:rPr lang="tr-TR" sz="800"/>
                        <a:t>Kişi Başı GSYİH</a:t>
                      </a:r>
                    </a:p>
                  </a:txBody>
                  <a:tcPr marL="69928" marR="69928" marT="34964" marB="34964"/>
                </a:tc>
                <a:tc>
                  <a:txBody>
                    <a:bodyPr/>
                    <a:lstStyle/>
                    <a:p>
                      <a:r>
                        <a:rPr lang="tr-TR" sz="800" dirty="0"/>
                        <a:t>Nüfus (Bin)</a:t>
                      </a:r>
                    </a:p>
                  </a:txBody>
                  <a:tcPr marL="69928" marR="69928" marT="34964" marB="34964"/>
                </a:tc>
                <a:extLst>
                  <a:ext uri="{0D108BD9-81ED-4DB2-BD59-A6C34878D82A}">
                    <a16:rowId xmlns:a16="http://schemas.microsoft.com/office/drawing/2014/main" val="2045114029"/>
                  </a:ext>
                </a:extLst>
              </a:tr>
              <a:tr h="220274">
                <a:tc>
                  <a:txBody>
                    <a:bodyPr/>
                    <a:lstStyle/>
                    <a:p>
                      <a:r>
                        <a:rPr lang="tr-TR" sz="800"/>
                        <a:t>2016</a:t>
                      </a:r>
                    </a:p>
                  </a:txBody>
                  <a:tcPr marL="69928" marR="69928" marT="34964" marB="34964"/>
                </a:tc>
                <a:tc>
                  <a:txBody>
                    <a:bodyPr/>
                    <a:lstStyle/>
                    <a:p>
                      <a:r>
                        <a:rPr lang="tr-TR" sz="800"/>
                        <a:t>Türkiye</a:t>
                      </a:r>
                    </a:p>
                  </a:txBody>
                  <a:tcPr marL="69928" marR="69928" marT="34964" marB="34964"/>
                </a:tc>
                <a:tc>
                  <a:txBody>
                    <a:bodyPr/>
                    <a:lstStyle/>
                    <a:p>
                      <a:r>
                        <a:rPr lang="tr-TR" sz="800"/>
                        <a:t>9500 $</a:t>
                      </a:r>
                    </a:p>
                  </a:txBody>
                  <a:tcPr marL="69928" marR="69928" marT="34964" marB="34964"/>
                </a:tc>
                <a:tc>
                  <a:txBody>
                    <a:bodyPr/>
                    <a:lstStyle/>
                    <a:p>
                      <a:r>
                        <a:rPr lang="tr-TR" sz="800"/>
                        <a:t>78.097</a:t>
                      </a:r>
                    </a:p>
                  </a:txBody>
                  <a:tcPr marL="69928" marR="69928" marT="34964" marB="34964"/>
                </a:tc>
                <a:extLst>
                  <a:ext uri="{0D108BD9-81ED-4DB2-BD59-A6C34878D82A}">
                    <a16:rowId xmlns:a16="http://schemas.microsoft.com/office/drawing/2014/main" val="140252036"/>
                  </a:ext>
                </a:extLst>
              </a:tr>
              <a:tr h="220274">
                <a:tc>
                  <a:txBody>
                    <a:bodyPr/>
                    <a:lstStyle/>
                    <a:p>
                      <a:r>
                        <a:rPr lang="tr-TR" sz="800" dirty="0"/>
                        <a:t>2017</a:t>
                      </a:r>
                    </a:p>
                  </a:txBody>
                  <a:tcPr marL="69928" marR="69928" marT="34964" marB="3496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800"/>
                        <a:t>Türkiye</a:t>
                      </a:r>
                    </a:p>
                  </a:txBody>
                  <a:tcPr marL="69928" marR="69928" marT="34964" marB="3496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800"/>
                        <a:t>9300 $</a:t>
                      </a:r>
                    </a:p>
                  </a:txBody>
                  <a:tcPr marL="69928" marR="69928" marT="34964" marB="34964"/>
                </a:tc>
                <a:tc>
                  <a:txBody>
                    <a:bodyPr/>
                    <a:lstStyle/>
                    <a:p>
                      <a:r>
                        <a:rPr lang="tr-TR" sz="800"/>
                        <a:t>78.250</a:t>
                      </a:r>
                    </a:p>
                  </a:txBody>
                  <a:tcPr marL="69928" marR="69928" marT="34964" marB="34964"/>
                </a:tc>
                <a:extLst>
                  <a:ext uri="{0D108BD9-81ED-4DB2-BD59-A6C34878D82A}">
                    <a16:rowId xmlns:a16="http://schemas.microsoft.com/office/drawing/2014/main" val="385780094"/>
                  </a:ext>
                </a:extLst>
              </a:tr>
              <a:tr h="220274">
                <a:tc>
                  <a:txBody>
                    <a:bodyPr/>
                    <a:lstStyle/>
                    <a:p>
                      <a:r>
                        <a:rPr lang="tr-TR" sz="800" dirty="0"/>
                        <a:t>2018</a:t>
                      </a:r>
                    </a:p>
                  </a:txBody>
                  <a:tcPr marL="69928" marR="69928" marT="34964" marB="34964"/>
                </a:tc>
                <a:tc>
                  <a:txBody>
                    <a:bodyPr/>
                    <a:lstStyle/>
                    <a:p>
                      <a:r>
                        <a:rPr lang="tr-TR" sz="800" dirty="0"/>
                        <a:t>Türkiye</a:t>
                      </a:r>
                    </a:p>
                  </a:txBody>
                  <a:tcPr marL="69928" marR="69928" marT="34964" marB="34964"/>
                </a:tc>
                <a:tc>
                  <a:txBody>
                    <a:bodyPr/>
                    <a:lstStyle/>
                    <a:p>
                      <a:r>
                        <a:rPr lang="tr-TR" sz="800"/>
                        <a:t>10500 $</a:t>
                      </a:r>
                    </a:p>
                  </a:txBody>
                  <a:tcPr marL="69928" marR="69928" marT="34964" marB="34964"/>
                </a:tc>
                <a:tc>
                  <a:txBody>
                    <a:bodyPr/>
                    <a:lstStyle/>
                    <a:p>
                      <a:r>
                        <a:rPr lang="tr-TR" sz="800"/>
                        <a:t>78.950</a:t>
                      </a:r>
                    </a:p>
                  </a:txBody>
                  <a:tcPr marL="69928" marR="69928" marT="34964" marB="34964"/>
                </a:tc>
                <a:extLst>
                  <a:ext uri="{0D108BD9-81ED-4DB2-BD59-A6C34878D82A}">
                    <a16:rowId xmlns:a16="http://schemas.microsoft.com/office/drawing/2014/main" val="2451950154"/>
                  </a:ext>
                </a:extLst>
              </a:tr>
              <a:tr h="220274">
                <a:tc>
                  <a:txBody>
                    <a:bodyPr/>
                    <a:lstStyle/>
                    <a:p>
                      <a:r>
                        <a:rPr lang="tr-TR" sz="800"/>
                        <a:t>2019</a:t>
                      </a:r>
                    </a:p>
                  </a:txBody>
                  <a:tcPr marL="69928" marR="69928" marT="34964" marB="34964"/>
                </a:tc>
                <a:tc>
                  <a:txBody>
                    <a:bodyPr/>
                    <a:lstStyle/>
                    <a:p>
                      <a:r>
                        <a:rPr lang="tr-TR" sz="800" dirty="0"/>
                        <a:t>Türkiye</a:t>
                      </a:r>
                    </a:p>
                  </a:txBody>
                  <a:tcPr marL="69928" marR="69928" marT="34964" marB="34964"/>
                </a:tc>
                <a:tc>
                  <a:txBody>
                    <a:bodyPr/>
                    <a:lstStyle/>
                    <a:p>
                      <a:r>
                        <a:rPr lang="tr-TR" sz="800"/>
                        <a:t>9700 $</a:t>
                      </a:r>
                    </a:p>
                  </a:txBody>
                  <a:tcPr marL="69928" marR="69928" marT="34964" marB="34964"/>
                </a:tc>
                <a:tc>
                  <a:txBody>
                    <a:bodyPr/>
                    <a:lstStyle/>
                    <a:p>
                      <a:r>
                        <a:rPr lang="tr-TR" sz="800"/>
                        <a:t>79.500</a:t>
                      </a:r>
                    </a:p>
                  </a:txBody>
                  <a:tcPr marL="69928" marR="69928" marT="34964" marB="34964"/>
                </a:tc>
                <a:extLst>
                  <a:ext uri="{0D108BD9-81ED-4DB2-BD59-A6C34878D82A}">
                    <a16:rowId xmlns:a16="http://schemas.microsoft.com/office/drawing/2014/main" val="4294955911"/>
                  </a:ext>
                </a:extLst>
              </a:tr>
              <a:tr h="220274">
                <a:tc>
                  <a:txBody>
                    <a:bodyPr/>
                    <a:lstStyle/>
                    <a:p>
                      <a:r>
                        <a:rPr lang="tr-TR" sz="800"/>
                        <a:t>2020</a:t>
                      </a:r>
                    </a:p>
                  </a:txBody>
                  <a:tcPr marL="69928" marR="69928" marT="34964" marB="34964"/>
                </a:tc>
                <a:tc>
                  <a:txBody>
                    <a:bodyPr/>
                    <a:lstStyle/>
                    <a:p>
                      <a:r>
                        <a:rPr lang="tr-TR" sz="800" dirty="0"/>
                        <a:t>Türkiye</a:t>
                      </a:r>
                    </a:p>
                  </a:txBody>
                  <a:tcPr marL="69928" marR="69928" marT="34964" marB="34964"/>
                </a:tc>
                <a:tc>
                  <a:txBody>
                    <a:bodyPr/>
                    <a:lstStyle/>
                    <a:p>
                      <a:r>
                        <a:rPr lang="tr-TR" sz="800"/>
                        <a:t>9200 $</a:t>
                      </a:r>
                    </a:p>
                  </a:txBody>
                  <a:tcPr marL="69928" marR="69928" marT="34964" marB="34964"/>
                </a:tc>
                <a:tc>
                  <a:txBody>
                    <a:bodyPr/>
                    <a:lstStyle/>
                    <a:p>
                      <a:r>
                        <a:rPr lang="tr-TR" sz="800"/>
                        <a:t>79.950</a:t>
                      </a:r>
                    </a:p>
                  </a:txBody>
                  <a:tcPr marL="69928" marR="69928" marT="34964" marB="34964"/>
                </a:tc>
                <a:extLst>
                  <a:ext uri="{0D108BD9-81ED-4DB2-BD59-A6C34878D82A}">
                    <a16:rowId xmlns:a16="http://schemas.microsoft.com/office/drawing/2014/main" val="1595388424"/>
                  </a:ext>
                </a:extLst>
              </a:tr>
              <a:tr h="220274">
                <a:tc>
                  <a:txBody>
                    <a:bodyPr/>
                    <a:lstStyle/>
                    <a:p>
                      <a:r>
                        <a:rPr lang="tr-TR" sz="800"/>
                        <a:t>2021</a:t>
                      </a:r>
                    </a:p>
                  </a:txBody>
                  <a:tcPr marL="69928" marR="69928" marT="34964" marB="34964"/>
                </a:tc>
                <a:tc>
                  <a:txBody>
                    <a:bodyPr/>
                    <a:lstStyle/>
                    <a:p>
                      <a:r>
                        <a:rPr lang="tr-TR" sz="800"/>
                        <a:t>Türkiye</a:t>
                      </a:r>
                    </a:p>
                  </a:txBody>
                  <a:tcPr marL="69928" marR="69928" marT="34964" marB="34964"/>
                </a:tc>
                <a:tc>
                  <a:txBody>
                    <a:bodyPr/>
                    <a:lstStyle/>
                    <a:p>
                      <a:r>
                        <a:rPr lang="tr-TR" sz="800"/>
                        <a:t>8800 $</a:t>
                      </a:r>
                    </a:p>
                  </a:txBody>
                  <a:tcPr marL="69928" marR="69928" marT="34964" marB="34964"/>
                </a:tc>
                <a:tc>
                  <a:txBody>
                    <a:bodyPr/>
                    <a:lstStyle/>
                    <a:p>
                      <a:r>
                        <a:rPr lang="tr-TR" sz="800"/>
                        <a:t>80.100</a:t>
                      </a:r>
                    </a:p>
                  </a:txBody>
                  <a:tcPr marL="69928" marR="69928" marT="34964" marB="34964"/>
                </a:tc>
                <a:extLst>
                  <a:ext uri="{0D108BD9-81ED-4DB2-BD59-A6C34878D82A}">
                    <a16:rowId xmlns:a16="http://schemas.microsoft.com/office/drawing/2014/main" val="98237093"/>
                  </a:ext>
                </a:extLst>
              </a:tr>
              <a:tr h="220274">
                <a:tc>
                  <a:txBody>
                    <a:bodyPr/>
                    <a:lstStyle/>
                    <a:p>
                      <a:r>
                        <a:rPr lang="tr-TR" sz="800"/>
                        <a:t>2022</a:t>
                      </a:r>
                    </a:p>
                  </a:txBody>
                  <a:tcPr marL="69928" marR="69928" marT="34964" marB="34964"/>
                </a:tc>
                <a:tc>
                  <a:txBody>
                    <a:bodyPr/>
                    <a:lstStyle/>
                    <a:p>
                      <a:r>
                        <a:rPr lang="tr-TR" sz="800"/>
                        <a:t>Türkiye</a:t>
                      </a:r>
                    </a:p>
                  </a:txBody>
                  <a:tcPr marL="69928" marR="69928" marT="34964" marB="34964"/>
                </a:tc>
                <a:tc>
                  <a:txBody>
                    <a:bodyPr/>
                    <a:lstStyle/>
                    <a:p>
                      <a:r>
                        <a:rPr lang="tr-TR" sz="800"/>
                        <a:t>8950 $</a:t>
                      </a:r>
                    </a:p>
                  </a:txBody>
                  <a:tcPr marL="69928" marR="69928" marT="34964" marB="34964"/>
                </a:tc>
                <a:tc>
                  <a:txBody>
                    <a:bodyPr/>
                    <a:lstStyle/>
                    <a:p>
                      <a:r>
                        <a:rPr lang="tr-TR" sz="800"/>
                        <a:t>80.878</a:t>
                      </a:r>
                    </a:p>
                  </a:txBody>
                  <a:tcPr marL="69928" marR="69928" marT="34964" marB="34964"/>
                </a:tc>
                <a:extLst>
                  <a:ext uri="{0D108BD9-81ED-4DB2-BD59-A6C34878D82A}">
                    <a16:rowId xmlns:a16="http://schemas.microsoft.com/office/drawing/2014/main" val="1268469962"/>
                  </a:ext>
                </a:extLst>
              </a:tr>
              <a:tr h="220274">
                <a:tc>
                  <a:txBody>
                    <a:bodyPr/>
                    <a:lstStyle/>
                    <a:p>
                      <a:r>
                        <a:rPr lang="tr-TR" sz="800"/>
                        <a:t>2016</a:t>
                      </a:r>
                    </a:p>
                  </a:txBody>
                  <a:tcPr marL="69928" marR="69928" marT="34964" marB="34964"/>
                </a:tc>
                <a:tc>
                  <a:txBody>
                    <a:bodyPr/>
                    <a:lstStyle/>
                    <a:p>
                      <a:r>
                        <a:rPr lang="tr-TR" sz="800" dirty="0"/>
                        <a:t>ABD</a:t>
                      </a:r>
                    </a:p>
                  </a:txBody>
                  <a:tcPr marL="69928" marR="69928" marT="34964" marB="34964"/>
                </a:tc>
                <a:tc>
                  <a:txBody>
                    <a:bodyPr/>
                    <a:lstStyle/>
                    <a:p>
                      <a:r>
                        <a:rPr lang="tr-TR" sz="800" dirty="0"/>
                        <a:t>58.978 $</a:t>
                      </a:r>
                    </a:p>
                  </a:txBody>
                  <a:tcPr marL="69928" marR="69928" marT="34964" marB="34964"/>
                </a:tc>
                <a:tc>
                  <a:txBody>
                    <a:bodyPr/>
                    <a:lstStyle/>
                    <a:p>
                      <a:r>
                        <a:rPr lang="tr-TR" sz="800" dirty="0"/>
                        <a:t>327.600</a:t>
                      </a:r>
                    </a:p>
                  </a:txBody>
                  <a:tcPr marL="69928" marR="69928" marT="34964" marB="34964"/>
                </a:tc>
                <a:extLst>
                  <a:ext uri="{0D108BD9-81ED-4DB2-BD59-A6C34878D82A}">
                    <a16:rowId xmlns:a16="http://schemas.microsoft.com/office/drawing/2014/main" val="107567089"/>
                  </a:ext>
                </a:extLst>
              </a:tr>
              <a:tr h="220274">
                <a:tc>
                  <a:txBody>
                    <a:bodyPr/>
                    <a:lstStyle/>
                    <a:p>
                      <a:r>
                        <a:rPr lang="tr-TR" sz="800"/>
                        <a:t>2017</a:t>
                      </a:r>
                    </a:p>
                  </a:txBody>
                  <a:tcPr marL="69928" marR="69928" marT="34964" marB="3496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800" dirty="0"/>
                        <a:t>ABD</a:t>
                      </a:r>
                    </a:p>
                  </a:txBody>
                  <a:tcPr marL="69928" marR="69928" marT="34964" marB="3496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800" dirty="0"/>
                        <a:t>59.900 $</a:t>
                      </a:r>
                    </a:p>
                  </a:txBody>
                  <a:tcPr marL="69928" marR="69928" marT="34964" marB="34964"/>
                </a:tc>
                <a:tc>
                  <a:txBody>
                    <a:bodyPr/>
                    <a:lstStyle/>
                    <a:p>
                      <a:r>
                        <a:rPr lang="tr-TR" sz="800" dirty="0"/>
                        <a:t>329.878</a:t>
                      </a:r>
                    </a:p>
                  </a:txBody>
                  <a:tcPr marL="69928" marR="69928" marT="34964" marB="34964"/>
                </a:tc>
                <a:extLst>
                  <a:ext uri="{0D108BD9-81ED-4DB2-BD59-A6C34878D82A}">
                    <a16:rowId xmlns:a16="http://schemas.microsoft.com/office/drawing/2014/main" val="31545861"/>
                  </a:ext>
                </a:extLst>
              </a:tr>
              <a:tr h="220274">
                <a:tc>
                  <a:txBody>
                    <a:bodyPr/>
                    <a:lstStyle/>
                    <a:p>
                      <a:r>
                        <a:rPr lang="tr-TR" sz="800"/>
                        <a:t>2018</a:t>
                      </a:r>
                    </a:p>
                  </a:txBody>
                  <a:tcPr marL="69928" marR="69928" marT="34964" marB="34964"/>
                </a:tc>
                <a:tc>
                  <a:txBody>
                    <a:bodyPr/>
                    <a:lstStyle/>
                    <a:p>
                      <a:r>
                        <a:rPr lang="tr-TR" sz="800" dirty="0"/>
                        <a:t>ABD</a:t>
                      </a:r>
                    </a:p>
                  </a:txBody>
                  <a:tcPr marL="69928" marR="69928" marT="34964" marB="34964"/>
                </a:tc>
                <a:tc>
                  <a:txBody>
                    <a:bodyPr/>
                    <a:lstStyle/>
                    <a:p>
                      <a:r>
                        <a:rPr lang="tr-TR" sz="800" dirty="0"/>
                        <a:t>60.100 $</a:t>
                      </a:r>
                    </a:p>
                  </a:txBody>
                  <a:tcPr marL="69928" marR="69928" marT="34964" marB="34964"/>
                </a:tc>
                <a:tc>
                  <a:txBody>
                    <a:bodyPr/>
                    <a:lstStyle/>
                    <a:p>
                      <a:r>
                        <a:rPr lang="tr-TR" sz="800" dirty="0"/>
                        <a:t>332.456</a:t>
                      </a:r>
                    </a:p>
                  </a:txBody>
                  <a:tcPr marL="69928" marR="69928" marT="34964" marB="34964"/>
                </a:tc>
                <a:extLst>
                  <a:ext uri="{0D108BD9-81ED-4DB2-BD59-A6C34878D82A}">
                    <a16:rowId xmlns:a16="http://schemas.microsoft.com/office/drawing/2014/main" val="2186832993"/>
                  </a:ext>
                </a:extLst>
              </a:tr>
              <a:tr h="220274">
                <a:tc>
                  <a:txBody>
                    <a:bodyPr/>
                    <a:lstStyle/>
                    <a:p>
                      <a:r>
                        <a:rPr lang="tr-TR" sz="800"/>
                        <a:t>2019</a:t>
                      </a:r>
                    </a:p>
                  </a:txBody>
                  <a:tcPr marL="69928" marR="69928" marT="34964" marB="34964"/>
                </a:tc>
                <a:tc>
                  <a:txBody>
                    <a:bodyPr/>
                    <a:lstStyle/>
                    <a:p>
                      <a:r>
                        <a:rPr lang="tr-TR" sz="800" dirty="0"/>
                        <a:t>ABD</a:t>
                      </a:r>
                    </a:p>
                  </a:txBody>
                  <a:tcPr marL="69928" marR="69928" marT="34964" marB="34964"/>
                </a:tc>
                <a:tc>
                  <a:txBody>
                    <a:bodyPr/>
                    <a:lstStyle/>
                    <a:p>
                      <a:r>
                        <a:rPr lang="tr-TR" sz="800" dirty="0"/>
                        <a:t>62.879 $</a:t>
                      </a:r>
                    </a:p>
                  </a:txBody>
                  <a:tcPr marL="69928" marR="69928" marT="34964" marB="34964"/>
                </a:tc>
                <a:tc>
                  <a:txBody>
                    <a:bodyPr/>
                    <a:lstStyle/>
                    <a:p>
                      <a:r>
                        <a:rPr lang="tr-TR" sz="800" dirty="0"/>
                        <a:t>334.678</a:t>
                      </a:r>
                    </a:p>
                  </a:txBody>
                  <a:tcPr marL="69928" marR="69928" marT="34964" marB="34964"/>
                </a:tc>
                <a:extLst>
                  <a:ext uri="{0D108BD9-81ED-4DB2-BD59-A6C34878D82A}">
                    <a16:rowId xmlns:a16="http://schemas.microsoft.com/office/drawing/2014/main" val="2787376249"/>
                  </a:ext>
                </a:extLst>
              </a:tr>
              <a:tr h="220274">
                <a:tc>
                  <a:txBody>
                    <a:bodyPr/>
                    <a:lstStyle/>
                    <a:p>
                      <a:r>
                        <a:rPr lang="tr-TR" sz="800"/>
                        <a:t>2020</a:t>
                      </a:r>
                    </a:p>
                  </a:txBody>
                  <a:tcPr marL="69928" marR="69928" marT="34964" marB="34964"/>
                </a:tc>
                <a:tc>
                  <a:txBody>
                    <a:bodyPr/>
                    <a:lstStyle/>
                    <a:p>
                      <a:r>
                        <a:rPr lang="tr-TR" sz="800" dirty="0"/>
                        <a:t>ABD</a:t>
                      </a:r>
                    </a:p>
                  </a:txBody>
                  <a:tcPr marL="69928" marR="69928" marT="34964" marB="34964"/>
                </a:tc>
                <a:tc>
                  <a:txBody>
                    <a:bodyPr/>
                    <a:lstStyle/>
                    <a:p>
                      <a:r>
                        <a:rPr lang="tr-TR" sz="800" dirty="0"/>
                        <a:t>58.787 $</a:t>
                      </a:r>
                    </a:p>
                  </a:txBody>
                  <a:tcPr marL="69928" marR="69928" marT="34964" marB="34964"/>
                </a:tc>
                <a:tc>
                  <a:txBody>
                    <a:bodyPr/>
                    <a:lstStyle/>
                    <a:p>
                      <a:r>
                        <a:rPr lang="tr-TR" sz="800" dirty="0"/>
                        <a:t>335.942</a:t>
                      </a:r>
                    </a:p>
                  </a:txBody>
                  <a:tcPr marL="69928" marR="69928" marT="34964" marB="34964"/>
                </a:tc>
                <a:extLst>
                  <a:ext uri="{0D108BD9-81ED-4DB2-BD59-A6C34878D82A}">
                    <a16:rowId xmlns:a16="http://schemas.microsoft.com/office/drawing/2014/main" val="957880879"/>
                  </a:ext>
                </a:extLst>
              </a:tr>
              <a:tr h="220274">
                <a:tc>
                  <a:txBody>
                    <a:bodyPr/>
                    <a:lstStyle/>
                    <a:p>
                      <a:r>
                        <a:rPr lang="tr-TR" sz="800"/>
                        <a:t>2021</a:t>
                      </a:r>
                    </a:p>
                  </a:txBody>
                  <a:tcPr marL="69928" marR="69928" marT="34964" marB="34964"/>
                </a:tc>
                <a:tc>
                  <a:txBody>
                    <a:bodyPr/>
                    <a:lstStyle/>
                    <a:p>
                      <a:r>
                        <a:rPr lang="tr-TR" sz="800" dirty="0"/>
                        <a:t>ABD</a:t>
                      </a:r>
                    </a:p>
                  </a:txBody>
                  <a:tcPr marL="69928" marR="69928" marT="34964" marB="34964"/>
                </a:tc>
                <a:tc>
                  <a:txBody>
                    <a:bodyPr/>
                    <a:lstStyle/>
                    <a:p>
                      <a:r>
                        <a:rPr lang="tr-TR" sz="800" dirty="0"/>
                        <a:t>59.976 $</a:t>
                      </a:r>
                    </a:p>
                  </a:txBody>
                  <a:tcPr marL="69928" marR="69928" marT="34964" marB="34964"/>
                </a:tc>
                <a:tc>
                  <a:txBody>
                    <a:bodyPr/>
                    <a:lstStyle/>
                    <a:p>
                      <a:r>
                        <a:rPr lang="tr-TR" sz="800" dirty="0"/>
                        <a:t>336.997</a:t>
                      </a:r>
                    </a:p>
                  </a:txBody>
                  <a:tcPr marL="69928" marR="69928" marT="34964" marB="34964"/>
                </a:tc>
                <a:extLst>
                  <a:ext uri="{0D108BD9-81ED-4DB2-BD59-A6C34878D82A}">
                    <a16:rowId xmlns:a16="http://schemas.microsoft.com/office/drawing/2014/main" val="1159727895"/>
                  </a:ext>
                </a:extLst>
              </a:tr>
              <a:tr h="220274">
                <a:tc>
                  <a:txBody>
                    <a:bodyPr/>
                    <a:lstStyle/>
                    <a:p>
                      <a:r>
                        <a:rPr lang="tr-TR" sz="800"/>
                        <a:t>2022</a:t>
                      </a:r>
                    </a:p>
                  </a:txBody>
                  <a:tcPr marL="69928" marR="69928" marT="34964" marB="34964"/>
                </a:tc>
                <a:tc>
                  <a:txBody>
                    <a:bodyPr/>
                    <a:lstStyle/>
                    <a:p>
                      <a:r>
                        <a:rPr lang="tr-TR" sz="800" dirty="0"/>
                        <a:t>ABD</a:t>
                      </a:r>
                    </a:p>
                  </a:txBody>
                  <a:tcPr marL="69928" marR="69928" marT="34964" marB="34964"/>
                </a:tc>
                <a:tc>
                  <a:txBody>
                    <a:bodyPr/>
                    <a:lstStyle/>
                    <a:p>
                      <a:r>
                        <a:rPr lang="tr-TR" sz="800" dirty="0"/>
                        <a:t>60.900 $</a:t>
                      </a:r>
                    </a:p>
                  </a:txBody>
                  <a:tcPr marL="69928" marR="69928" marT="34964" marB="34964"/>
                </a:tc>
                <a:tc>
                  <a:txBody>
                    <a:bodyPr/>
                    <a:lstStyle/>
                    <a:p>
                      <a:r>
                        <a:rPr lang="tr-TR" sz="800" dirty="0"/>
                        <a:t>338.289</a:t>
                      </a:r>
                    </a:p>
                  </a:txBody>
                  <a:tcPr marL="69928" marR="69928" marT="34964" marB="34964"/>
                </a:tc>
                <a:extLst>
                  <a:ext uri="{0D108BD9-81ED-4DB2-BD59-A6C34878D82A}">
                    <a16:rowId xmlns:a16="http://schemas.microsoft.com/office/drawing/2014/main" val="4212508863"/>
                  </a:ext>
                </a:extLst>
              </a:tr>
              <a:tr h="233094">
                <a:tc>
                  <a:txBody>
                    <a:bodyPr/>
                    <a:lstStyle/>
                    <a:p>
                      <a:endParaRPr lang="tr-TR" sz="800"/>
                    </a:p>
                  </a:txBody>
                  <a:tcPr marL="69928" marR="69928" marT="34964" marB="34964"/>
                </a:tc>
                <a:tc>
                  <a:txBody>
                    <a:bodyPr/>
                    <a:lstStyle/>
                    <a:p>
                      <a:endParaRPr lang="tr-TR" sz="800"/>
                    </a:p>
                  </a:txBody>
                  <a:tcPr marL="69928" marR="69928" marT="34964" marB="34964"/>
                </a:tc>
                <a:tc>
                  <a:txBody>
                    <a:bodyPr/>
                    <a:lstStyle/>
                    <a:p>
                      <a:endParaRPr lang="tr-TR" sz="800"/>
                    </a:p>
                  </a:txBody>
                  <a:tcPr marL="69928" marR="69928" marT="34964" marB="34964"/>
                </a:tc>
                <a:tc>
                  <a:txBody>
                    <a:bodyPr/>
                    <a:lstStyle/>
                    <a:p>
                      <a:endParaRPr lang="tr-TR" sz="800" dirty="0"/>
                    </a:p>
                  </a:txBody>
                  <a:tcPr marL="69928" marR="69928" marT="34964" marB="34964"/>
                </a:tc>
                <a:extLst>
                  <a:ext uri="{0D108BD9-81ED-4DB2-BD59-A6C34878D82A}">
                    <a16:rowId xmlns:a16="http://schemas.microsoft.com/office/drawing/2014/main" val="3447161993"/>
                  </a:ext>
                </a:extLst>
              </a:tr>
            </a:tbl>
          </a:graphicData>
        </a:graphic>
      </p:graphicFrame>
      <p:sp>
        <p:nvSpPr>
          <p:cNvPr id="6" name="Rectangle 2">
            <a:extLst>
              <a:ext uri="{FF2B5EF4-FFF2-40B4-BE49-F238E27FC236}">
                <a16:creationId xmlns:a16="http://schemas.microsoft.com/office/drawing/2014/main" id="{760FA882-5D61-51C2-0F39-94620B2210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r>
              <a:rPr lang="tr-TR" kern="0"/>
              <a:t>İktisat Bilimi</a:t>
            </a:r>
            <a:endParaRPr lang="tr-TR" kern="0" dirty="0"/>
          </a:p>
        </p:txBody>
      </p:sp>
    </p:spTree>
    <p:extLst>
      <p:ext uri="{BB962C8B-B14F-4D97-AF65-F5344CB8AC3E}">
        <p14:creationId xmlns:p14="http://schemas.microsoft.com/office/powerpoint/2010/main" val="3701641426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7" rIns="92075" bIns="46037" anchor="ctr"/>
          <a:lstStyle/>
          <a:p>
            <a:r>
              <a:rPr lang="tr-TR" dirty="0"/>
              <a:t>Bilim Türleri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182562" tIns="46037" rIns="182562" bIns="46037"/>
          <a:lstStyle/>
          <a:p>
            <a:r>
              <a:rPr lang="tr-TR" sz="2400" dirty="0"/>
              <a:t>Doğal Bilimler: Fizik, Kimya, Biyoloji, Jeoloji, Astronomi (</a:t>
            </a:r>
            <a:r>
              <a:rPr lang="tr-TR" sz="2400" dirty="0">
                <a:solidFill>
                  <a:srgbClr val="FF0000"/>
                </a:solidFill>
              </a:rPr>
              <a:t>Astroloji Değil!)</a:t>
            </a:r>
          </a:p>
          <a:p>
            <a:r>
              <a:rPr lang="tr-TR" sz="2400" dirty="0"/>
              <a:t>Sosyal Bilimler: Psikoloji, Sosyoloji, Antropoloji, </a:t>
            </a:r>
            <a:r>
              <a:rPr lang="tr-TR" sz="2400" dirty="0">
                <a:solidFill>
                  <a:srgbClr val="FF0000"/>
                </a:solidFill>
              </a:rPr>
              <a:t>İktisat</a:t>
            </a:r>
            <a:r>
              <a:rPr lang="tr-TR" sz="2400" dirty="0"/>
              <a:t>, Siyaset</a:t>
            </a:r>
          </a:p>
          <a:p>
            <a:r>
              <a:rPr lang="tr-TR" sz="2400" dirty="0"/>
              <a:t>Formel Bilimler: </a:t>
            </a:r>
            <a:r>
              <a:rPr lang="tr-TR" sz="2400" dirty="0">
                <a:solidFill>
                  <a:srgbClr val="FF0000"/>
                </a:solidFill>
              </a:rPr>
              <a:t>Matematik</a:t>
            </a:r>
            <a:r>
              <a:rPr lang="tr-TR" sz="2400" dirty="0"/>
              <a:t> ve Bilgisayar Bilimi</a:t>
            </a:r>
          </a:p>
        </p:txBody>
      </p:sp>
    </p:spTree>
    <p:extLst>
      <p:ext uri="{BB962C8B-B14F-4D97-AF65-F5344CB8AC3E}">
        <p14:creationId xmlns:p14="http://schemas.microsoft.com/office/powerpoint/2010/main" val="4211487799"/>
      </p:ext>
    </p:extLst>
  </p:cSld>
  <p:clrMapOvr>
    <a:masterClrMapping/>
  </p:clrMapOvr>
  <p:transition spd="med">
    <p:fad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tr-TR" dirty="0">
                <a:solidFill>
                  <a:srgbClr val="FF0000"/>
                </a:solidFill>
              </a:rPr>
              <a:t>Yatay Kesit: </a:t>
            </a:r>
            <a:r>
              <a:rPr lang="tr-TR" dirty="0"/>
              <a:t>Birden çok birey, firma ya da ülkenin belirli bir zamandaki verileri</a:t>
            </a:r>
          </a:p>
          <a:p>
            <a:r>
              <a:rPr lang="tr-TR" dirty="0">
                <a:solidFill>
                  <a:srgbClr val="FF0000"/>
                </a:solidFill>
              </a:rPr>
              <a:t>OECD ülkelerinin </a:t>
            </a:r>
            <a:r>
              <a:rPr lang="tr-TR" dirty="0"/>
              <a:t>, </a:t>
            </a:r>
            <a:r>
              <a:rPr lang="tr-TR" dirty="0">
                <a:solidFill>
                  <a:srgbClr val="FF0000"/>
                </a:solidFill>
              </a:rPr>
              <a:t>2021</a:t>
            </a:r>
            <a:r>
              <a:rPr lang="tr-TR" dirty="0"/>
              <a:t> yılı Kişi Başı </a:t>
            </a:r>
            <a:r>
              <a:rPr lang="tr-TR" dirty="0" err="1"/>
              <a:t>GSYİH’sı</a:t>
            </a:r>
            <a:r>
              <a:rPr lang="tr-TR" dirty="0"/>
              <a:t> (dolar cinsinden)</a:t>
            </a:r>
          </a:p>
        </p:txBody>
      </p:sp>
      <p:graphicFrame>
        <p:nvGraphicFramePr>
          <p:cNvPr id="3" name="Tablo 2">
            <a:extLst>
              <a:ext uri="{FF2B5EF4-FFF2-40B4-BE49-F238E27FC236}">
                <a16:creationId xmlns:a16="http://schemas.microsoft.com/office/drawing/2014/main" id="{FA784435-D1D8-261C-415C-535A0BD531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565452"/>
              </p:ext>
            </p:extLst>
          </p:nvPr>
        </p:nvGraphicFramePr>
        <p:xfrm>
          <a:off x="971600" y="2165203"/>
          <a:ext cx="2304256" cy="36340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8">
                  <a:extLst>
                    <a:ext uri="{9D8B030D-6E8A-4147-A177-3AD203B41FA5}">
                      <a16:colId xmlns:a16="http://schemas.microsoft.com/office/drawing/2014/main" val="13467974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100692730"/>
                    </a:ext>
                  </a:extLst>
                </a:gridCol>
              </a:tblGrid>
              <a:tr h="220274">
                <a:tc>
                  <a:txBody>
                    <a:bodyPr/>
                    <a:lstStyle/>
                    <a:p>
                      <a:r>
                        <a:rPr lang="tr-TR" sz="800" dirty="0"/>
                        <a:t>Ülke</a:t>
                      </a:r>
                    </a:p>
                  </a:txBody>
                  <a:tcPr marL="69928" marR="69928" marT="34964" marB="34964"/>
                </a:tc>
                <a:tc>
                  <a:txBody>
                    <a:bodyPr/>
                    <a:lstStyle/>
                    <a:p>
                      <a:r>
                        <a:rPr lang="tr-TR" sz="800" dirty="0"/>
                        <a:t>Kişi Başı GSYİH ($)</a:t>
                      </a:r>
                    </a:p>
                  </a:txBody>
                  <a:tcPr marL="69928" marR="69928" marT="34964" marB="34964"/>
                </a:tc>
                <a:extLst>
                  <a:ext uri="{0D108BD9-81ED-4DB2-BD59-A6C34878D82A}">
                    <a16:rowId xmlns:a16="http://schemas.microsoft.com/office/drawing/2014/main" val="2045114029"/>
                  </a:ext>
                </a:extLst>
              </a:tr>
              <a:tr h="220274">
                <a:tc>
                  <a:txBody>
                    <a:bodyPr/>
                    <a:lstStyle/>
                    <a:p>
                      <a:pPr algn="l"/>
                      <a:r>
                        <a:rPr lang="tr-TR" sz="1000" dirty="0">
                          <a:effectLst/>
                          <a:latin typeface="+mj-lt"/>
                        </a:rPr>
                        <a:t>Avustralya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tr-TR" sz="1000">
                          <a:effectLst/>
                          <a:latin typeface="+mj-lt"/>
                        </a:rPr>
                        <a:t>62095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0252036"/>
                  </a:ext>
                </a:extLst>
              </a:tr>
              <a:tr h="220274">
                <a:tc>
                  <a:txBody>
                    <a:bodyPr/>
                    <a:lstStyle/>
                    <a:p>
                      <a:pPr algn="l"/>
                      <a:r>
                        <a:rPr lang="tr-TR" sz="1000" dirty="0">
                          <a:effectLst/>
                          <a:latin typeface="+mj-lt"/>
                        </a:rPr>
                        <a:t>Kanada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tr-TR" sz="1000" dirty="0">
                          <a:effectLst/>
                          <a:latin typeface="+mj-lt"/>
                        </a:rPr>
                        <a:t>53023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5780094"/>
                  </a:ext>
                </a:extLst>
              </a:tr>
              <a:tr h="220274">
                <a:tc>
                  <a:txBody>
                    <a:bodyPr/>
                    <a:lstStyle/>
                    <a:p>
                      <a:pPr algn="l"/>
                      <a:r>
                        <a:rPr lang="tr-TR" sz="1000">
                          <a:effectLst/>
                          <a:latin typeface="+mj-lt"/>
                        </a:rPr>
                        <a:t>Fransa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tr-TR" sz="1000" dirty="0">
                          <a:effectLst/>
                          <a:latin typeface="+mj-lt"/>
                        </a:rPr>
                        <a:t>51023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51950154"/>
                  </a:ext>
                </a:extLst>
              </a:tr>
              <a:tr h="220274">
                <a:tc>
                  <a:txBody>
                    <a:bodyPr/>
                    <a:lstStyle/>
                    <a:p>
                      <a:pPr algn="l"/>
                      <a:r>
                        <a:rPr lang="tr-TR" sz="1000">
                          <a:effectLst/>
                          <a:latin typeface="+mj-lt"/>
                        </a:rPr>
                        <a:t>Almanya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tr-TR" sz="1000">
                          <a:effectLst/>
                          <a:latin typeface="+mj-lt"/>
                        </a:rPr>
                        <a:t>59055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94955911"/>
                  </a:ext>
                </a:extLst>
              </a:tr>
              <a:tr h="220274">
                <a:tc>
                  <a:txBody>
                    <a:bodyPr/>
                    <a:lstStyle/>
                    <a:p>
                      <a:pPr algn="l"/>
                      <a:r>
                        <a:rPr lang="tr-TR" sz="1000">
                          <a:effectLst/>
                          <a:latin typeface="+mj-lt"/>
                        </a:rPr>
                        <a:t>İtalya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tr-TR" sz="1000" dirty="0">
                          <a:effectLst/>
                          <a:latin typeface="+mj-lt"/>
                        </a:rPr>
                        <a:t>47592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95388424"/>
                  </a:ext>
                </a:extLst>
              </a:tr>
              <a:tr h="220274">
                <a:tc>
                  <a:txBody>
                    <a:bodyPr/>
                    <a:lstStyle/>
                    <a:p>
                      <a:pPr algn="l"/>
                      <a:r>
                        <a:rPr lang="tr-TR" sz="1000">
                          <a:effectLst/>
                          <a:latin typeface="+mj-lt"/>
                        </a:rPr>
                        <a:t>Japonya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tr-TR" sz="1000" dirty="0">
                          <a:effectLst/>
                          <a:latin typeface="+mj-lt"/>
                        </a:rPr>
                        <a:t>42895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8237093"/>
                  </a:ext>
                </a:extLst>
              </a:tr>
              <a:tr h="220274">
                <a:tc>
                  <a:txBody>
                    <a:bodyPr/>
                    <a:lstStyle/>
                    <a:p>
                      <a:pPr algn="l"/>
                      <a:r>
                        <a:rPr lang="tr-TR" sz="1000" dirty="0">
                          <a:effectLst/>
                          <a:latin typeface="+mj-lt"/>
                        </a:rPr>
                        <a:t>Güney Kore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tr-TR" sz="1000" dirty="0">
                          <a:effectLst/>
                          <a:latin typeface="+mj-lt"/>
                        </a:rPr>
                        <a:t>47068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68469962"/>
                  </a:ext>
                </a:extLst>
              </a:tr>
              <a:tr h="220274">
                <a:tc>
                  <a:txBody>
                    <a:bodyPr/>
                    <a:lstStyle/>
                    <a:p>
                      <a:pPr algn="l"/>
                      <a:r>
                        <a:rPr lang="tr-TR" sz="1000">
                          <a:effectLst/>
                          <a:latin typeface="+mj-lt"/>
                        </a:rPr>
                        <a:t>Meksika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tr-TR" sz="1000" dirty="0">
                          <a:effectLst/>
                          <a:latin typeface="+mj-lt"/>
                        </a:rPr>
                        <a:t>19439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7567089"/>
                  </a:ext>
                </a:extLst>
              </a:tr>
              <a:tr h="220274">
                <a:tc>
                  <a:txBody>
                    <a:bodyPr/>
                    <a:lstStyle/>
                    <a:p>
                      <a:pPr algn="l"/>
                      <a:r>
                        <a:rPr lang="tr-TR" sz="1000">
                          <a:effectLst/>
                          <a:latin typeface="+mj-lt"/>
                        </a:rPr>
                        <a:t>Türkiye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tr-TR" sz="1000" dirty="0">
                          <a:effectLst/>
                          <a:latin typeface="+mj-lt"/>
                        </a:rPr>
                        <a:t>30680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545861"/>
                  </a:ext>
                </a:extLst>
              </a:tr>
              <a:tr h="220274">
                <a:tc>
                  <a:txBody>
                    <a:bodyPr/>
                    <a:lstStyle/>
                    <a:p>
                      <a:pPr algn="l"/>
                      <a:r>
                        <a:rPr lang="tr-TR" sz="1000">
                          <a:effectLst/>
                          <a:latin typeface="+mj-lt"/>
                        </a:rPr>
                        <a:t>GBR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tr-TR" sz="1000" dirty="0">
                          <a:effectLst/>
                          <a:latin typeface="+mj-lt"/>
                        </a:rPr>
                        <a:t>50361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86832993"/>
                  </a:ext>
                </a:extLst>
              </a:tr>
              <a:tr h="220274">
                <a:tc>
                  <a:txBody>
                    <a:bodyPr/>
                    <a:lstStyle/>
                    <a:p>
                      <a:pPr algn="l"/>
                      <a:r>
                        <a:rPr lang="tr-TR" sz="1000">
                          <a:effectLst/>
                          <a:latin typeface="+mj-lt"/>
                        </a:rPr>
                        <a:t>Amerika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tr-TR" sz="1000" dirty="0">
                          <a:effectLst/>
                          <a:latin typeface="+mj-lt"/>
                        </a:rPr>
                        <a:t>70181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87376249"/>
                  </a:ext>
                </a:extLst>
              </a:tr>
              <a:tr h="220274">
                <a:tc>
                  <a:txBody>
                    <a:bodyPr/>
                    <a:lstStyle/>
                    <a:p>
                      <a:pPr algn="l"/>
                      <a:r>
                        <a:rPr lang="tr-TR" sz="1000">
                          <a:effectLst/>
                          <a:latin typeface="+mj-lt"/>
                        </a:rPr>
                        <a:t>Çin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tr-TR" sz="1000" dirty="0">
                          <a:effectLst/>
                          <a:latin typeface="+mj-lt"/>
                        </a:rPr>
                        <a:t>19429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57880879"/>
                  </a:ext>
                </a:extLst>
              </a:tr>
              <a:tr h="220274">
                <a:tc>
                  <a:txBody>
                    <a:bodyPr/>
                    <a:lstStyle/>
                    <a:p>
                      <a:pPr algn="l"/>
                      <a:r>
                        <a:rPr lang="tr-TR" sz="1000">
                          <a:effectLst/>
                          <a:latin typeface="+mj-lt"/>
                        </a:rPr>
                        <a:t>Hindistan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tr-TR" sz="1000" dirty="0">
                          <a:effectLst/>
                          <a:latin typeface="+mj-lt"/>
                        </a:rPr>
                        <a:t>13083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59727895"/>
                  </a:ext>
                </a:extLst>
              </a:tr>
              <a:tr h="220274">
                <a:tc>
                  <a:txBody>
                    <a:bodyPr/>
                    <a:lstStyle/>
                    <a:p>
                      <a:pPr algn="l"/>
                      <a:r>
                        <a:rPr lang="tr-TR" sz="1000">
                          <a:effectLst/>
                          <a:latin typeface="+mj-lt"/>
                        </a:rPr>
                        <a:t>Endonezya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tr-TR" sz="1000" dirty="0">
                          <a:effectLst/>
                          <a:latin typeface="+mj-lt"/>
                        </a:rPr>
                        <a:t>14813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12508863"/>
                  </a:ext>
                </a:extLst>
              </a:tr>
            </a:tbl>
          </a:graphicData>
        </a:graphic>
      </p:graphicFrame>
      <p:sp>
        <p:nvSpPr>
          <p:cNvPr id="6" name="Rectangle 2">
            <a:extLst>
              <a:ext uri="{FF2B5EF4-FFF2-40B4-BE49-F238E27FC236}">
                <a16:creationId xmlns:a16="http://schemas.microsoft.com/office/drawing/2014/main" id="{760FA882-5D61-51C2-0F39-94620B2210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r>
              <a:rPr lang="tr-TR" kern="0"/>
              <a:t>İktisat Bilimi</a:t>
            </a:r>
            <a:endParaRPr lang="tr-TR" kern="0" dirty="0"/>
          </a:p>
        </p:txBody>
      </p:sp>
    </p:spTree>
    <p:extLst>
      <p:ext uri="{BB962C8B-B14F-4D97-AF65-F5344CB8AC3E}">
        <p14:creationId xmlns:p14="http://schemas.microsoft.com/office/powerpoint/2010/main" val="1866838821"/>
      </p:ext>
    </p:extLst>
  </p:cSld>
  <p:clrMapOvr>
    <a:masterClrMapping/>
  </p:clrMapOvr>
  <p:transition spd="med">
    <p:fad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7" rIns="92075" bIns="46037" anchor="ctr"/>
          <a:lstStyle/>
          <a:p>
            <a:r>
              <a:rPr lang="tr-TR" dirty="0"/>
              <a:t>İktisat Bilimi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13201A40-7639-88DE-C055-B44BF10949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0513" y="549312"/>
            <a:ext cx="3493070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algn="ctr"/>
            <a:r>
              <a:rPr lang="tr-TR" sz="3200" kern="0" dirty="0"/>
              <a:t>Seriler</a:t>
            </a:r>
          </a:p>
        </p:txBody>
      </p:sp>
      <p:graphicFrame>
        <p:nvGraphicFramePr>
          <p:cNvPr id="6" name="Grafik 5">
            <a:extLst>
              <a:ext uri="{FF2B5EF4-FFF2-40B4-BE49-F238E27FC236}">
                <a16:creationId xmlns:a16="http://schemas.microsoft.com/office/drawing/2014/main" id="{D473079D-210E-0729-938A-5916997524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25465219"/>
              </p:ext>
            </p:extLst>
          </p:nvPr>
        </p:nvGraphicFramePr>
        <p:xfrm>
          <a:off x="1331640" y="2132856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49333557"/>
      </p:ext>
    </p:extLst>
  </p:cSld>
  <p:clrMapOvr>
    <a:masterClrMapping/>
  </p:clrMapOvr>
  <p:transition spd="med">
    <p:fad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7" rIns="92075" bIns="46037" anchor="ctr"/>
          <a:lstStyle/>
          <a:p>
            <a:r>
              <a:rPr lang="tr-TR" dirty="0"/>
              <a:t>İktisat Bilimi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13201A40-7639-88DE-C055-B44BF10949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0513" y="549312"/>
            <a:ext cx="3493070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algn="ctr"/>
            <a:r>
              <a:rPr lang="tr-TR" sz="3200" kern="0" dirty="0"/>
              <a:t>Seriler</a:t>
            </a:r>
          </a:p>
        </p:txBody>
      </p:sp>
      <p:graphicFrame>
        <p:nvGraphicFramePr>
          <p:cNvPr id="6" name="Grafik 5">
            <a:extLst>
              <a:ext uri="{FF2B5EF4-FFF2-40B4-BE49-F238E27FC236}">
                <a16:creationId xmlns:a16="http://schemas.microsoft.com/office/drawing/2014/main" id="{D473079D-210E-0729-938A-5916997524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24931066"/>
              </p:ext>
            </p:extLst>
          </p:nvPr>
        </p:nvGraphicFramePr>
        <p:xfrm>
          <a:off x="735745" y="2132856"/>
          <a:ext cx="7596844" cy="3721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01719014"/>
      </p:ext>
    </p:extLst>
  </p:cSld>
  <p:clrMapOvr>
    <a:masterClrMapping/>
  </p:clrMapOvr>
  <p:transition spd="med">
    <p:fad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7" rIns="92075" bIns="46037" anchor="ctr"/>
          <a:lstStyle/>
          <a:p>
            <a:r>
              <a:rPr lang="tr-TR" dirty="0"/>
              <a:t>İktisat Bilimi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13201A40-7639-88DE-C055-B44BF10949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0513" y="549312"/>
            <a:ext cx="3493070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algn="ctr"/>
            <a:r>
              <a:rPr lang="tr-TR" sz="3200" kern="0" dirty="0"/>
              <a:t>Seriler</a:t>
            </a:r>
          </a:p>
        </p:txBody>
      </p:sp>
      <p:pic>
        <p:nvPicPr>
          <p:cNvPr id="4" name="Resim 3" descr="metin, öykü gelişim çizgisi; kumpas; grafiğini çıkarma, çizgi, eğim, bayır içeren bir resim&#10;&#10;Açıklama otomatik olarak oluşturuldu">
            <a:extLst>
              <a:ext uri="{FF2B5EF4-FFF2-40B4-BE49-F238E27FC236}">
                <a16:creationId xmlns:a16="http://schemas.microsoft.com/office/drawing/2014/main" id="{9173BAE7-E99F-8753-1C1A-0D477E9DF2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276872"/>
            <a:ext cx="7211715" cy="4143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067283"/>
      </p:ext>
    </p:extLst>
  </p:cSld>
  <p:clrMapOvr>
    <a:masterClrMapping/>
  </p:clrMapOvr>
  <p:transition spd="med">
    <p:fad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7" rIns="92075" bIns="46037" anchor="ctr"/>
          <a:lstStyle/>
          <a:p>
            <a:r>
              <a:rPr lang="tr-TR" dirty="0"/>
              <a:t>İktisat Bilimi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13201A40-7639-88DE-C055-B44BF10949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0513" y="549312"/>
            <a:ext cx="3493070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algn="ctr"/>
            <a:r>
              <a:rPr lang="tr-TR" sz="3200" kern="0" dirty="0"/>
              <a:t>Seriler</a:t>
            </a:r>
          </a:p>
        </p:txBody>
      </p:sp>
      <p:pic>
        <p:nvPicPr>
          <p:cNvPr id="5" name="Resim 4" descr="metin, ekran görüntüsü, yazı tipi, sayı, numara içeren bir resim&#10;&#10;Açıklama otomatik olarak oluşturuldu">
            <a:extLst>
              <a:ext uri="{FF2B5EF4-FFF2-40B4-BE49-F238E27FC236}">
                <a16:creationId xmlns:a16="http://schemas.microsoft.com/office/drawing/2014/main" id="{E9226959-FD82-DAFD-A38B-10814818A6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86" y="2348880"/>
            <a:ext cx="8326948" cy="3743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706751"/>
      </p:ext>
    </p:extLst>
  </p:cSld>
  <p:clrMapOvr>
    <a:masterClrMapping/>
  </p:clrMapOvr>
  <p:transition spd="med">
    <p:fad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7" rIns="92075" bIns="46037" anchor="ctr"/>
          <a:lstStyle/>
          <a:p>
            <a:r>
              <a:rPr lang="tr-TR" dirty="0"/>
              <a:t>İktisat Bilimi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13201A40-7639-88DE-C055-B44BF10949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0513" y="549312"/>
            <a:ext cx="3493070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algn="ctr"/>
            <a:r>
              <a:rPr lang="tr-TR" sz="3200" kern="0" dirty="0"/>
              <a:t>Seriler</a:t>
            </a:r>
          </a:p>
        </p:txBody>
      </p:sp>
      <p:pic>
        <p:nvPicPr>
          <p:cNvPr id="4" name="Resim 3" descr="metin, ekran görüntüsü, diyagram, yazı tipi içeren bir resim&#10;&#10;Açıklama otomatik olarak oluşturuldu">
            <a:extLst>
              <a:ext uri="{FF2B5EF4-FFF2-40B4-BE49-F238E27FC236}">
                <a16:creationId xmlns:a16="http://schemas.microsoft.com/office/drawing/2014/main" id="{6C7DA2FE-01C1-3308-62A3-0D9AFEA57D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181" y="2348248"/>
            <a:ext cx="7845638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138915"/>
      </p:ext>
    </p:extLst>
  </p:cSld>
  <p:clrMapOvr>
    <a:masterClrMapping/>
  </p:clrMapOvr>
  <p:transition spd="med">
    <p:fade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7" rIns="92075" bIns="46037" anchor="ctr"/>
          <a:lstStyle/>
          <a:p>
            <a:r>
              <a:rPr lang="tr-TR" dirty="0"/>
              <a:t>2. Bölüm Kavramları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182562" tIns="46037" rIns="182562" bIns="46037"/>
          <a:lstStyle/>
          <a:p>
            <a:r>
              <a:rPr lang="tr-TR" sz="2300" dirty="0"/>
              <a:t>Makro ve mikro veri</a:t>
            </a:r>
          </a:p>
          <a:p>
            <a:r>
              <a:rPr lang="tr-TR" sz="2300" dirty="0"/>
              <a:t>Hipotez</a:t>
            </a:r>
          </a:p>
          <a:p>
            <a:r>
              <a:rPr lang="tr-TR" sz="2300" dirty="0"/>
              <a:t>Nedensellik</a:t>
            </a:r>
          </a:p>
          <a:p>
            <a:r>
              <a:rPr lang="tr-TR" sz="2300" dirty="0"/>
              <a:t>Korelasyon</a:t>
            </a:r>
          </a:p>
          <a:p>
            <a:r>
              <a:rPr lang="tr-TR" sz="2300" dirty="0"/>
              <a:t>İktisadi Model</a:t>
            </a:r>
          </a:p>
          <a:p>
            <a:r>
              <a:rPr lang="tr-TR" sz="2300" dirty="0"/>
              <a:t>Ortalama</a:t>
            </a:r>
          </a:p>
          <a:p>
            <a:r>
              <a:rPr lang="tr-TR" sz="2300" dirty="0"/>
              <a:t>Medyan</a:t>
            </a:r>
          </a:p>
          <a:p>
            <a:r>
              <a:rPr lang="tr-TR" sz="2300" dirty="0"/>
              <a:t>Pasta grafiği</a:t>
            </a:r>
          </a:p>
          <a:p>
            <a:r>
              <a:rPr lang="tr-TR" sz="2300" dirty="0"/>
              <a:t>Zaman Serisi, Panel Veri, Yatay Kesit Verisi</a:t>
            </a:r>
          </a:p>
          <a:p>
            <a:endParaRPr lang="tr-TR" sz="2300" dirty="0"/>
          </a:p>
        </p:txBody>
      </p:sp>
    </p:spTree>
    <p:extLst>
      <p:ext uri="{BB962C8B-B14F-4D97-AF65-F5344CB8AC3E}">
        <p14:creationId xmlns:p14="http://schemas.microsoft.com/office/powerpoint/2010/main" val="2583263844"/>
      </p:ext>
    </p:extLst>
  </p:cSld>
  <p:clrMapOvr>
    <a:masterClrMapping/>
  </p:clrMapOvr>
  <p:transition spd="med">
    <p:fade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B11C5CF-0CBF-D4BE-ADD4-836B04732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 wrap="square" anchor="b">
            <a:normAutofit/>
          </a:bodyPr>
          <a:lstStyle/>
          <a:p>
            <a:r>
              <a:rPr lang="tr-TR" dirty="0"/>
              <a:t>Homo </a:t>
            </a:r>
            <a:r>
              <a:rPr lang="tr-TR" dirty="0" err="1"/>
              <a:t>Economicus</a:t>
            </a:r>
            <a:endParaRPr lang="tr-TR" dirty="0"/>
          </a:p>
        </p:txBody>
      </p:sp>
      <p:pic>
        <p:nvPicPr>
          <p:cNvPr id="8" name="İçerik Yer Tutucusu 7" descr="metin, kırpıntı çizim, taslak, yazı tipi içeren bir resim&#10;&#10;Açıklama otomatik olarak oluşturuldu">
            <a:extLst>
              <a:ext uri="{FF2B5EF4-FFF2-40B4-BE49-F238E27FC236}">
                <a16:creationId xmlns:a16="http://schemas.microsoft.com/office/drawing/2014/main" id="{D4960D85-2D1F-087D-BB3F-3D15A342E4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688" y="2034858"/>
            <a:ext cx="7772400" cy="4080510"/>
          </a:xfrm>
          <a:noFill/>
        </p:spPr>
      </p:pic>
    </p:spTree>
    <p:extLst>
      <p:ext uri="{BB962C8B-B14F-4D97-AF65-F5344CB8AC3E}">
        <p14:creationId xmlns:p14="http://schemas.microsoft.com/office/powerpoint/2010/main" val="51962054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B11C5CF-0CBF-D4BE-ADD4-836B04732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Homo </a:t>
            </a:r>
            <a:r>
              <a:rPr lang="tr-TR" dirty="0" err="1"/>
              <a:t>Economicus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757B629-217C-AECB-52C5-935F159AC5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500" dirty="0"/>
              <a:t>Latince kelime tam anlamıyla çevrildiğinde "</a:t>
            </a:r>
            <a:r>
              <a:rPr lang="tr-TR" sz="2500" dirty="0">
                <a:solidFill>
                  <a:srgbClr val="FF0000"/>
                </a:solidFill>
              </a:rPr>
              <a:t>iktisadi insan</a:t>
            </a:r>
            <a:r>
              <a:rPr lang="tr-TR" sz="2500" dirty="0"/>
              <a:t>" veya "</a:t>
            </a:r>
            <a:r>
              <a:rPr lang="tr-TR" sz="2500" dirty="0">
                <a:solidFill>
                  <a:srgbClr val="FF0000"/>
                </a:solidFill>
              </a:rPr>
              <a:t>rasyonel iktisadi insan</a:t>
            </a:r>
            <a:r>
              <a:rPr lang="tr-TR" sz="2500" dirty="0"/>
              <a:t>" anlamına gelir.</a:t>
            </a:r>
          </a:p>
          <a:p>
            <a:r>
              <a:rPr lang="tr-TR" sz="2500" dirty="0">
                <a:solidFill>
                  <a:srgbClr val="FF0000"/>
                </a:solidFill>
              </a:rPr>
              <a:t>Homo </a:t>
            </a:r>
            <a:r>
              <a:rPr lang="tr-TR" sz="2500" dirty="0" err="1">
                <a:solidFill>
                  <a:srgbClr val="FF0000"/>
                </a:solidFill>
              </a:rPr>
              <a:t>economicus</a:t>
            </a:r>
            <a:r>
              <a:rPr lang="tr-TR" sz="2500"/>
              <a:t>, iktisat </a:t>
            </a:r>
            <a:r>
              <a:rPr lang="tr-TR" sz="2500" dirty="0"/>
              <a:t>teorisinde </a:t>
            </a:r>
            <a:r>
              <a:rPr lang="tr-TR" sz="2500" dirty="0">
                <a:solidFill>
                  <a:srgbClr val="FF0000"/>
                </a:solidFill>
              </a:rPr>
              <a:t>idealize edilen bir tüketici, iktisadi ajan </a:t>
            </a:r>
            <a:r>
              <a:rPr lang="tr-TR" sz="2500" dirty="0"/>
              <a:t>modelini ifade eder.</a:t>
            </a:r>
          </a:p>
          <a:p>
            <a:r>
              <a:rPr lang="tr-TR" sz="2500" dirty="0"/>
              <a:t>Bu model, bireylerin iktisadi kararlarını </a:t>
            </a:r>
            <a:r>
              <a:rPr lang="tr-TR" sz="2500" dirty="0">
                <a:solidFill>
                  <a:srgbClr val="FF0000"/>
                </a:solidFill>
              </a:rPr>
              <a:t>rasyonel</a:t>
            </a:r>
            <a:r>
              <a:rPr lang="tr-TR" sz="2500" dirty="0"/>
              <a:t>, </a:t>
            </a:r>
            <a:r>
              <a:rPr lang="tr-TR" sz="2500" dirty="0">
                <a:solidFill>
                  <a:srgbClr val="FF0000"/>
                </a:solidFill>
              </a:rPr>
              <a:t>kendi çıkarlarını en üst düzeye çıkaran</a:t>
            </a:r>
            <a:r>
              <a:rPr lang="tr-TR" sz="2500" dirty="0"/>
              <a:t>, </a:t>
            </a:r>
            <a:r>
              <a:rPr lang="tr-TR" sz="2500" dirty="0">
                <a:solidFill>
                  <a:srgbClr val="FF0000"/>
                </a:solidFill>
              </a:rPr>
              <a:t>tutarlı</a:t>
            </a:r>
            <a:r>
              <a:rPr lang="tr-TR" sz="2500" dirty="0"/>
              <a:t> ve </a:t>
            </a:r>
            <a:r>
              <a:rPr lang="tr-TR" sz="2500" dirty="0">
                <a:solidFill>
                  <a:srgbClr val="FF0000"/>
                </a:solidFill>
              </a:rPr>
              <a:t>mükemmel bilgiye sahip </a:t>
            </a:r>
            <a:r>
              <a:rPr lang="tr-TR" sz="2500" dirty="0"/>
              <a:t>bir şekilde verdiği varsayımına dayanır.</a:t>
            </a:r>
          </a:p>
          <a:p>
            <a:endParaRPr lang="tr-TR" sz="2500" dirty="0"/>
          </a:p>
        </p:txBody>
      </p:sp>
    </p:spTree>
    <p:extLst>
      <p:ext uri="{BB962C8B-B14F-4D97-AF65-F5344CB8AC3E}">
        <p14:creationId xmlns:p14="http://schemas.microsoft.com/office/powerpoint/2010/main" val="21353741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B11C5CF-0CBF-D4BE-ADD4-836B04732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Ceteris</a:t>
            </a:r>
            <a:r>
              <a:rPr lang="tr-TR" dirty="0"/>
              <a:t> </a:t>
            </a:r>
            <a:r>
              <a:rPr lang="tr-TR" dirty="0" err="1"/>
              <a:t>Paribus</a:t>
            </a:r>
            <a:endParaRPr lang="tr-TR" dirty="0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0482B2A8-6576-698F-CB72-7DEA574E9F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500" dirty="0"/>
              <a:t>Latince bir ifadedir.</a:t>
            </a:r>
          </a:p>
          <a:p>
            <a:r>
              <a:rPr lang="tr-TR" sz="2500" dirty="0"/>
              <a:t>Diğer şeyler sabit tutulduğunda veya -diğer faktörler değişmese- anlamına gelir. </a:t>
            </a:r>
          </a:p>
          <a:p>
            <a:r>
              <a:rPr lang="tr-TR" sz="2500" dirty="0"/>
              <a:t>Ekonomi ve sosyal bilimlerde, </a:t>
            </a:r>
            <a:r>
              <a:rPr lang="tr-TR" sz="2500" dirty="0">
                <a:solidFill>
                  <a:srgbClr val="FF0000"/>
                </a:solidFill>
              </a:rPr>
              <a:t>bir değişkenin etkisini izole etmek </a:t>
            </a:r>
            <a:r>
              <a:rPr lang="tr-TR" sz="2500" dirty="0"/>
              <a:t>veya </a:t>
            </a:r>
            <a:r>
              <a:rPr lang="tr-TR" sz="2500" dirty="0">
                <a:solidFill>
                  <a:srgbClr val="FF0000"/>
                </a:solidFill>
              </a:rPr>
              <a:t>belirli bir değişkenin sonuçlarını incelemek </a:t>
            </a:r>
            <a:r>
              <a:rPr lang="tr-TR" sz="2500" dirty="0"/>
              <a:t>amacıyla kullanılır.</a:t>
            </a:r>
          </a:p>
          <a:p>
            <a:r>
              <a:rPr lang="tr-TR" sz="2500" dirty="0"/>
              <a:t>İktisatçının laboratuvar koşuludur.</a:t>
            </a:r>
          </a:p>
          <a:p>
            <a:r>
              <a:rPr lang="tr-TR" sz="2500" dirty="0"/>
              <a:t>Karmaşık sistemlerde </a:t>
            </a:r>
            <a:r>
              <a:rPr lang="tr-TR" sz="2500" dirty="0">
                <a:solidFill>
                  <a:srgbClr val="FF0000"/>
                </a:solidFill>
              </a:rPr>
              <a:t>neden-sonuç</a:t>
            </a:r>
            <a:r>
              <a:rPr lang="tr-TR" sz="2500" dirty="0"/>
              <a:t> ilişkilerini anlamak ve analiz etmek için kullanışlı bir araçtır.</a:t>
            </a:r>
            <a:br>
              <a:rPr lang="en-US" dirty="0"/>
            </a:b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117169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7" rIns="92075" bIns="46037" anchor="ctr"/>
          <a:lstStyle/>
          <a:p>
            <a:r>
              <a:rPr lang="tr-TR" dirty="0"/>
              <a:t>İktisat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182562" tIns="46037" rIns="182562" bIns="46037"/>
          <a:lstStyle/>
          <a:p>
            <a:r>
              <a:rPr lang="tr-TR" sz="2000" dirty="0">
                <a:solidFill>
                  <a:srgbClr val="FF0000"/>
                </a:solidFill>
              </a:rPr>
              <a:t>İktisat</a:t>
            </a:r>
            <a:r>
              <a:rPr lang="tr-TR" sz="2000" dirty="0"/>
              <a:t> = Economics</a:t>
            </a:r>
          </a:p>
          <a:p>
            <a:r>
              <a:rPr lang="tr-TR" sz="2000" dirty="0">
                <a:solidFill>
                  <a:srgbClr val="FF0000"/>
                </a:solidFill>
              </a:rPr>
              <a:t>Economics</a:t>
            </a:r>
            <a:r>
              <a:rPr lang="tr-TR" sz="2000" dirty="0"/>
              <a:t> =  «</a:t>
            </a:r>
            <a:r>
              <a:rPr lang="tr-TR" sz="2000" dirty="0" err="1"/>
              <a:t>Oikos</a:t>
            </a:r>
            <a:r>
              <a:rPr lang="tr-TR" sz="2000" dirty="0"/>
              <a:t>» + «</a:t>
            </a:r>
            <a:r>
              <a:rPr lang="tr-TR" sz="2000" dirty="0" err="1"/>
              <a:t>Nomos</a:t>
            </a:r>
            <a:r>
              <a:rPr lang="tr-TR" sz="2000" dirty="0"/>
              <a:t>» (Yunanca)</a:t>
            </a:r>
            <a:endParaRPr lang="tr-TR" sz="2000" dirty="0">
              <a:solidFill>
                <a:srgbClr val="FF0000"/>
              </a:solidFill>
            </a:endParaRPr>
          </a:p>
          <a:p>
            <a:r>
              <a:rPr lang="tr-TR" sz="2000" dirty="0" err="1"/>
              <a:t>Oikos</a:t>
            </a:r>
            <a:r>
              <a:rPr lang="tr-TR" sz="2000" dirty="0"/>
              <a:t> = Ev ve </a:t>
            </a:r>
            <a:r>
              <a:rPr lang="tr-TR" sz="2000" dirty="0" err="1"/>
              <a:t>Nomos</a:t>
            </a:r>
            <a:r>
              <a:rPr lang="tr-TR" sz="2000" dirty="0"/>
              <a:t> =  İdare = = </a:t>
            </a:r>
            <a:r>
              <a:rPr lang="tr-TR" sz="2000" dirty="0">
                <a:solidFill>
                  <a:srgbClr val="FF0000"/>
                </a:solidFill>
              </a:rPr>
              <a:t>Oikonomia = </a:t>
            </a:r>
            <a:r>
              <a:rPr lang="tr-TR" sz="2000" dirty="0"/>
              <a:t>Ev İdaresi</a:t>
            </a:r>
          </a:p>
          <a:p>
            <a:r>
              <a:rPr lang="tr-TR" sz="2000" dirty="0"/>
              <a:t>İktisat, </a:t>
            </a:r>
            <a:r>
              <a:rPr lang="tr-TR" sz="2000" dirty="0">
                <a:solidFill>
                  <a:srgbClr val="FF0000"/>
                </a:solidFill>
              </a:rPr>
              <a:t>18. yy.’da Adam Smith </a:t>
            </a:r>
            <a:r>
              <a:rPr lang="tr-TR" sz="2000" dirty="0"/>
              <a:t>ile beraber ulusal düzeyde bir kavram haline geliyor. (Politik iktisat da deniliyor)</a:t>
            </a:r>
          </a:p>
        </p:txBody>
      </p:sp>
    </p:spTree>
    <p:extLst>
      <p:ext uri="{BB962C8B-B14F-4D97-AF65-F5344CB8AC3E}">
        <p14:creationId xmlns:p14="http://schemas.microsoft.com/office/powerpoint/2010/main" val="3493208910"/>
      </p:ext>
    </p:extLst>
  </p:cSld>
  <p:clrMapOvr>
    <a:masterClrMapping/>
  </p:clrMapOvr>
  <p:transition spd="med">
    <p:fade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B11C5CF-0CBF-D4BE-ADD4-836B04732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Ceteris</a:t>
            </a:r>
            <a:r>
              <a:rPr lang="tr-TR" dirty="0"/>
              <a:t> </a:t>
            </a:r>
            <a:r>
              <a:rPr lang="tr-TR" dirty="0" err="1"/>
              <a:t>Paribus</a:t>
            </a:r>
            <a:endParaRPr lang="tr-TR" dirty="0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0482B2A8-6576-698F-CB72-7DEA574E9F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Bir malın fiyatı artar ya da azalırken, </a:t>
            </a:r>
            <a:r>
              <a:rPr lang="tr-TR" dirty="0">
                <a:solidFill>
                  <a:srgbClr val="FF0000"/>
                </a:solidFill>
              </a:rPr>
              <a:t>diğer faktörler </a:t>
            </a:r>
            <a:r>
              <a:rPr lang="tr-TR" dirty="0"/>
              <a:t>(tüketici geliri, tüketici tercihleri, rekabet) </a:t>
            </a:r>
            <a:r>
              <a:rPr lang="tr-TR" dirty="0">
                <a:solidFill>
                  <a:srgbClr val="FF0000"/>
                </a:solidFill>
              </a:rPr>
              <a:t>sabit tutulduğunda </a:t>
            </a:r>
            <a:r>
              <a:rPr lang="tr-TR" dirty="0"/>
              <a:t>talep veya arz üzerindeki etkisini incelemek için kullanılabilir. </a:t>
            </a:r>
          </a:p>
          <a:p>
            <a:r>
              <a:rPr lang="tr-TR" dirty="0">
                <a:solidFill>
                  <a:srgbClr val="FF0000"/>
                </a:solidFill>
              </a:rPr>
              <a:t>Sadece malın fiyatının değişken olduğu </a:t>
            </a:r>
            <a:r>
              <a:rPr lang="tr-TR" dirty="0"/>
              <a:t>bir senaryo incelenirken, </a:t>
            </a:r>
            <a:r>
              <a:rPr lang="tr-TR" dirty="0">
                <a:solidFill>
                  <a:srgbClr val="FF0000"/>
                </a:solidFill>
              </a:rPr>
              <a:t>diğer faktörlerin etkisi </a:t>
            </a:r>
            <a:r>
              <a:rPr lang="tr-TR" dirty="0"/>
              <a:t>dikkate alınmaz</a:t>
            </a:r>
            <a:r>
              <a:rPr lang="en-US" dirty="0"/>
              <a:t>.</a:t>
            </a:r>
            <a:br>
              <a:rPr lang="en-US" dirty="0"/>
            </a:b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230575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B11C5CF-0CBF-D4BE-ADD4-836B04732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Optimizasyon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757B629-217C-AECB-52C5-935F159AC5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500" dirty="0"/>
              <a:t>İktisatçılar optimizasyonu insanların, hanelerin, işletmelerin ve hükümetlerin yaptığı seçimlerin çoğunu tahmin etmek için kullanırlar.</a:t>
            </a:r>
          </a:p>
          <a:p>
            <a:pPr marL="0" indent="0">
              <a:buNone/>
            </a:pPr>
            <a:endParaRPr lang="tr-TR" sz="2500" dirty="0"/>
          </a:p>
          <a:p>
            <a:r>
              <a:rPr lang="tr-TR" sz="2500" dirty="0"/>
              <a:t>Bir iktisadi ajan </a:t>
            </a:r>
            <a:r>
              <a:rPr lang="tr-TR" sz="2500" dirty="0">
                <a:solidFill>
                  <a:srgbClr val="FF0000"/>
                </a:solidFill>
              </a:rPr>
              <a:t>en iyi uygulanabilir seçeneği </a:t>
            </a:r>
            <a:r>
              <a:rPr lang="tr-TR" sz="2500" dirty="0"/>
              <a:t>seçmeye çalıştığında </a:t>
            </a:r>
            <a:r>
              <a:rPr lang="tr-TR" sz="2500" dirty="0">
                <a:solidFill>
                  <a:srgbClr val="FF0000"/>
                </a:solidFill>
              </a:rPr>
              <a:t>optimizasyon</a:t>
            </a:r>
            <a:r>
              <a:rPr lang="tr-TR" sz="2500" dirty="0"/>
              <a:t> yapmış olur.</a:t>
            </a:r>
          </a:p>
          <a:p>
            <a:endParaRPr lang="tr-TR" sz="2500" dirty="0"/>
          </a:p>
          <a:p>
            <a:endParaRPr lang="tr-TR" sz="2500" dirty="0"/>
          </a:p>
        </p:txBody>
      </p:sp>
    </p:spTree>
    <p:extLst>
      <p:ext uri="{BB962C8B-B14F-4D97-AF65-F5344CB8AC3E}">
        <p14:creationId xmlns:p14="http://schemas.microsoft.com/office/powerpoint/2010/main" val="322221890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B11C5CF-0CBF-D4BE-ADD4-836B04732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Optimizasyon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757B629-217C-AECB-52C5-935F159AC5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500" dirty="0"/>
              <a:t>Erişilebilir iki seçim arasında fayda-maliyet hesabındaki farka odaklanan analize </a:t>
            </a:r>
            <a:r>
              <a:rPr lang="tr-TR" sz="2500" dirty="0">
                <a:solidFill>
                  <a:srgbClr val="FF0000"/>
                </a:solidFill>
              </a:rPr>
              <a:t>marjinal analiz </a:t>
            </a:r>
            <a:r>
              <a:rPr lang="tr-TR" sz="2500" dirty="0"/>
              <a:t>denir.</a:t>
            </a:r>
          </a:p>
          <a:p>
            <a:r>
              <a:rPr lang="tr-TR" sz="2500" dirty="0"/>
              <a:t>Marjinal analiz, bir şeyi </a:t>
            </a:r>
            <a:r>
              <a:rPr lang="tr-TR" sz="2500" dirty="0">
                <a:solidFill>
                  <a:srgbClr val="FF0000"/>
                </a:solidFill>
              </a:rPr>
              <a:t>bir adım daha fazla</a:t>
            </a:r>
            <a:r>
              <a:rPr lang="tr-TR" sz="2500" dirty="0"/>
              <a:t> yapmanın toplam sonuçlarını (maliyetler ve faydalar) karşılaştırır.</a:t>
            </a:r>
          </a:p>
          <a:p>
            <a:r>
              <a:rPr lang="tr-TR" sz="2500" dirty="0"/>
              <a:t>Marjinal analiz, </a:t>
            </a:r>
            <a:r>
              <a:rPr lang="tr-TR" sz="2500" dirty="0">
                <a:solidFill>
                  <a:srgbClr val="FF0000"/>
                </a:solidFill>
              </a:rPr>
              <a:t>karar verme süreçlerinde</a:t>
            </a:r>
            <a:r>
              <a:rPr lang="tr-TR" sz="2500" dirty="0"/>
              <a:t> ekonomik etkenleri ve sonuçları daha iyi anlamak, optimizasyon yapmak için önemli bir araçtır.</a:t>
            </a:r>
          </a:p>
          <a:p>
            <a:endParaRPr lang="tr-TR" sz="2500" dirty="0"/>
          </a:p>
          <a:p>
            <a:endParaRPr lang="tr-TR" sz="2500" dirty="0"/>
          </a:p>
        </p:txBody>
      </p:sp>
    </p:spTree>
    <p:extLst>
      <p:ext uri="{BB962C8B-B14F-4D97-AF65-F5344CB8AC3E}">
        <p14:creationId xmlns:p14="http://schemas.microsoft.com/office/powerpoint/2010/main" val="407728692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B11C5CF-0CBF-D4BE-ADD4-836B04732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Optimizasyon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757B629-217C-AECB-52C5-935F159AC5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3000" dirty="0"/>
              <a:t>Bizi alternatifleri karşılaştırırken </a:t>
            </a:r>
            <a:r>
              <a:rPr lang="tr-TR" sz="3000" dirty="0">
                <a:solidFill>
                  <a:srgbClr val="FF0000"/>
                </a:solidFill>
              </a:rPr>
              <a:t>neyin değiştiğine</a:t>
            </a:r>
            <a:r>
              <a:rPr lang="tr-TR" sz="3000" dirty="0"/>
              <a:t> odaklanmaya zorlar. </a:t>
            </a:r>
          </a:p>
          <a:p>
            <a:r>
              <a:rPr lang="tr-TR" sz="3000" dirty="0">
                <a:solidFill>
                  <a:srgbClr val="FF0000"/>
                </a:solidFill>
              </a:rPr>
              <a:t>Optimum seçimi </a:t>
            </a:r>
            <a:r>
              <a:rPr lang="tr-TR" sz="3000" dirty="0"/>
              <a:t>bulmanın başka bir yolunu sağlar. </a:t>
            </a:r>
          </a:p>
          <a:p>
            <a:r>
              <a:rPr lang="tr-TR" sz="3000" dirty="0"/>
              <a:t>Optimizasyon kavramını anlamamızı sağladığı ve optimizasyon için kullanabildiğimiz için </a:t>
            </a:r>
            <a:r>
              <a:rPr lang="tr-TR" sz="3000" dirty="0">
                <a:solidFill>
                  <a:srgbClr val="FF0000"/>
                </a:solidFill>
              </a:rPr>
              <a:t>marjinal analiz </a:t>
            </a:r>
            <a:r>
              <a:rPr lang="tr-TR" sz="3000" dirty="0"/>
              <a:t>ekonomideki en önemli kavramlardan biridir.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D5A14549-FE8D-663D-B4B2-074F4C174C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8024" y="889653"/>
            <a:ext cx="3493070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algn="ctr"/>
            <a:r>
              <a:rPr lang="tr-TR" sz="3200" kern="0" dirty="0"/>
              <a:t>Marjinal analiz</a:t>
            </a:r>
          </a:p>
        </p:txBody>
      </p:sp>
    </p:spTree>
    <p:extLst>
      <p:ext uri="{BB962C8B-B14F-4D97-AF65-F5344CB8AC3E}">
        <p14:creationId xmlns:p14="http://schemas.microsoft.com/office/powerpoint/2010/main" val="259070986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B11C5CF-0CBF-D4BE-ADD4-836B04732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Optimizasyon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757B629-217C-AECB-52C5-935F159AC5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3000" dirty="0"/>
              <a:t>İktisatçılar, </a:t>
            </a:r>
            <a:r>
              <a:rPr lang="tr-TR" sz="3000" dirty="0">
                <a:solidFill>
                  <a:srgbClr val="FF0000"/>
                </a:solidFill>
              </a:rPr>
              <a:t>optimizasyonun</a:t>
            </a:r>
            <a:r>
              <a:rPr lang="tr-TR" sz="3000" dirty="0"/>
              <a:t> iktisadi ajanların yaptığı seçimlerin çoğunu açıkladığına inanmaktadır. </a:t>
            </a:r>
          </a:p>
          <a:p>
            <a:r>
              <a:rPr lang="tr-TR" sz="3000" dirty="0"/>
              <a:t>Gerçek hayatta insanlar her zaman en uygun seçimi yapmayı başaramazlar.</a:t>
            </a:r>
          </a:p>
          <a:p>
            <a:r>
              <a:rPr lang="tr-TR" sz="3000" dirty="0"/>
              <a:t>İktisatçıların çoğu araştırmasının odağında:</a:t>
            </a:r>
          </a:p>
          <a:p>
            <a:pPr algn="ctr">
              <a:buFont typeface="Courier New" panose="02070309020205020404" pitchFamily="49" charset="0"/>
              <a:buChar char="o"/>
            </a:pPr>
            <a:r>
              <a:rPr lang="tr-TR" sz="2400" dirty="0"/>
              <a:t>İnsanlar ne zaman en iyi seçeneği seçer? </a:t>
            </a:r>
          </a:p>
          <a:p>
            <a:pPr algn="ctr">
              <a:buFont typeface="Courier New" panose="02070309020205020404" pitchFamily="49" charset="0"/>
              <a:buChar char="o"/>
            </a:pPr>
            <a:r>
              <a:rPr lang="tr-TR" sz="2400" dirty="0"/>
              <a:t>Hangi durumda başarısız olurlar?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E90D1EC9-6830-4ACA-D1DD-E5C3EF31A7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8024" y="889653"/>
            <a:ext cx="3493070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algn="ctr"/>
            <a:r>
              <a:rPr lang="tr-TR" sz="3200" kern="0" dirty="0"/>
              <a:t>Marjinal analiz</a:t>
            </a:r>
          </a:p>
        </p:txBody>
      </p:sp>
    </p:spTree>
    <p:extLst>
      <p:ext uri="{BB962C8B-B14F-4D97-AF65-F5344CB8AC3E}">
        <p14:creationId xmlns:p14="http://schemas.microsoft.com/office/powerpoint/2010/main" val="97388009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B11C5CF-0CBF-D4BE-ADD4-836B04732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Optimizasyon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757B629-217C-AECB-52C5-935F159AC5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500" dirty="0"/>
              <a:t>Optimizasyon aşamaları şu şekildedir.</a:t>
            </a:r>
          </a:p>
          <a:p>
            <a:pPr marL="0" indent="0">
              <a:buNone/>
            </a:pPr>
            <a:endParaRPr lang="tr-TR" sz="2500" dirty="0"/>
          </a:p>
          <a:p>
            <a:pPr marL="514350" indent="-514350">
              <a:buFont typeface="+mj-lt"/>
              <a:buAutoNum type="romanUcPeriod"/>
            </a:pPr>
            <a:r>
              <a:rPr lang="tr-TR" sz="2400" dirty="0"/>
              <a:t>Bütün yarar ve maliyetleri genel bir birime çevirin (para ya da zaman gibi)</a:t>
            </a:r>
          </a:p>
          <a:p>
            <a:pPr marL="514350" indent="-514350">
              <a:buFont typeface="+mj-lt"/>
              <a:buAutoNum type="romanUcPeriod"/>
            </a:pPr>
            <a:r>
              <a:rPr lang="tr-TR" sz="2400" dirty="0"/>
              <a:t>Her alternatifin toplam net yararını hesaplayın.</a:t>
            </a:r>
          </a:p>
          <a:p>
            <a:pPr marL="514350" indent="-514350">
              <a:buFont typeface="+mj-lt"/>
              <a:buAutoNum type="romanUcPeriod"/>
            </a:pPr>
            <a:r>
              <a:rPr lang="tr-TR" sz="2400" dirty="0"/>
              <a:t>Net yararı en yüksek alternatifi seçin.</a:t>
            </a:r>
          </a:p>
          <a:p>
            <a:endParaRPr lang="tr-TR" sz="2500" dirty="0"/>
          </a:p>
          <a:p>
            <a:endParaRPr lang="tr-TR" sz="2500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C214DED9-0797-328B-8AE4-2A9BFA6A68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8024" y="889653"/>
            <a:ext cx="3493070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algn="ctr"/>
            <a:r>
              <a:rPr lang="tr-TR" sz="3200" kern="0" dirty="0"/>
              <a:t>Marjinal analiz</a:t>
            </a:r>
          </a:p>
        </p:txBody>
      </p:sp>
    </p:spTree>
    <p:extLst>
      <p:ext uri="{BB962C8B-B14F-4D97-AF65-F5344CB8AC3E}">
        <p14:creationId xmlns:p14="http://schemas.microsoft.com/office/powerpoint/2010/main" val="347577091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B11C5CF-0CBF-D4BE-ADD4-836B04732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Optimizasyon (MC)</a:t>
            </a:r>
          </a:p>
        </p:txBody>
      </p:sp>
      <p:graphicFrame>
        <p:nvGraphicFramePr>
          <p:cNvPr id="5" name="İçerik Yer Tutucusu 4">
            <a:extLst>
              <a:ext uri="{FF2B5EF4-FFF2-40B4-BE49-F238E27FC236}">
                <a16:creationId xmlns:a16="http://schemas.microsoft.com/office/drawing/2014/main" id="{054151A6-D5B9-0742-E276-59E155EB618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4559952"/>
              </p:ext>
            </p:extLst>
          </p:nvPr>
        </p:nvGraphicFramePr>
        <p:xfrm>
          <a:off x="755576" y="2780928"/>
          <a:ext cx="7344816" cy="2891012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224136">
                  <a:extLst>
                    <a:ext uri="{9D8B030D-6E8A-4147-A177-3AD203B41FA5}">
                      <a16:colId xmlns:a16="http://schemas.microsoft.com/office/drawing/2014/main" val="21823399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720547033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613412309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889605685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62264958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3232727387"/>
                    </a:ext>
                  </a:extLst>
                </a:gridCol>
              </a:tblGrid>
              <a:tr h="1075540">
                <a:tc>
                  <a:txBody>
                    <a:bodyPr/>
                    <a:lstStyle/>
                    <a:p>
                      <a:pPr algn="ctr"/>
                      <a:r>
                        <a:rPr lang="tr-TR" sz="1400" b="1" i="0" dirty="0"/>
                        <a:t>Daire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i="0" dirty="0"/>
                        <a:t>Uzaklık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i="0" dirty="0"/>
                        <a:t>İşe Gidip Gelme Maliyeti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i="0" dirty="0"/>
                        <a:t>İşe Gidip Gelmenin Aylık Parasal Maliyeti</a:t>
                      </a:r>
                    </a:p>
                  </a:txBody>
                  <a:tcPr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i="0" dirty="0"/>
                        <a:t>Kira Maliyeti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i="0" dirty="0"/>
                        <a:t>Toplam Maliyet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55387843"/>
                  </a:ext>
                </a:extLst>
              </a:tr>
              <a:tr h="433193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Daire 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5 km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30 dk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750</a:t>
                      </a:r>
                    </a:p>
                  </a:txBody>
                  <a:tcPr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11.800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12.550 TL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4191797"/>
                  </a:ext>
                </a:extLst>
              </a:tr>
              <a:tr h="433193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Daire 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10 km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1 saat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1500</a:t>
                      </a:r>
                    </a:p>
                  </a:txBody>
                  <a:tcPr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10.900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12.400 TL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52779208"/>
                  </a:ext>
                </a:extLst>
              </a:tr>
              <a:tr h="433193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Daire 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15 km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1.5 saat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2250</a:t>
                      </a:r>
                    </a:p>
                  </a:txBody>
                  <a:tcPr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10.300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12.550 TL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81669691"/>
                  </a:ext>
                </a:extLst>
              </a:tr>
              <a:tr h="433193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Daire 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20 km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2 saat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3000</a:t>
                      </a:r>
                    </a:p>
                  </a:txBody>
                  <a:tcPr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10.000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13.000 TL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079340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255694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B11C5CF-0CBF-D4BE-ADD4-836B04732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Optimizasyon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757B629-217C-AECB-52C5-935F159AC5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2017713"/>
            <a:ext cx="8631560" cy="4114800"/>
          </a:xfrm>
        </p:spPr>
        <p:txBody>
          <a:bodyPr/>
          <a:lstStyle/>
          <a:p>
            <a:r>
              <a:rPr lang="tr-TR" sz="2200" dirty="0">
                <a:solidFill>
                  <a:srgbClr val="FF0000"/>
                </a:solidFill>
              </a:rPr>
              <a:t>Marjinal Fayda: </a:t>
            </a:r>
            <a:r>
              <a:rPr lang="tr-TR" sz="2200" dirty="0"/>
              <a:t>Bir ek birimin tüketilmesi veya kullanılması durumunda elde edilen ek faydayı ifade eder</a:t>
            </a:r>
          </a:p>
          <a:p>
            <a:r>
              <a:rPr lang="tr-TR" sz="2200" dirty="0">
                <a:solidFill>
                  <a:srgbClr val="FF0000"/>
                </a:solidFill>
              </a:rPr>
              <a:t>Marjinal Maliyet: </a:t>
            </a:r>
            <a:r>
              <a:rPr lang="tr-TR" sz="2200" dirty="0"/>
              <a:t>Bir ekonomik ürünün veya hizmetin son bir birimini satın almanın maliyeti.</a:t>
            </a:r>
          </a:p>
          <a:p>
            <a:r>
              <a:rPr lang="tr-TR" sz="2200" dirty="0">
                <a:solidFill>
                  <a:srgbClr val="FF0000"/>
                </a:solidFill>
              </a:rPr>
              <a:t>Marjinal Gelir</a:t>
            </a:r>
            <a:r>
              <a:rPr lang="tr-TR" sz="2200" dirty="0"/>
              <a:t>: Bir ekonomik ürünün veya hizmetin son bir birimini satmanın getirdiği gelir.</a:t>
            </a:r>
          </a:p>
          <a:p>
            <a:r>
              <a:rPr lang="tr-TR" sz="2200" dirty="0">
                <a:solidFill>
                  <a:srgbClr val="FF0000"/>
                </a:solidFill>
              </a:rPr>
              <a:t>Marjinal Kâr: </a:t>
            </a:r>
            <a:r>
              <a:rPr lang="tr-TR" sz="2200" dirty="0"/>
              <a:t>Marjinal gelir &gt;marjinal maliyeti aşarsa, marjinal kâr pozitiftir. Ek bir birim üretmek kârlıdır.</a:t>
            </a:r>
          </a:p>
          <a:p>
            <a:r>
              <a:rPr lang="tr-TR" sz="2200" dirty="0">
                <a:solidFill>
                  <a:srgbClr val="FF0000"/>
                </a:solidFill>
              </a:rPr>
              <a:t>Marjinal Ürün: </a:t>
            </a:r>
            <a:r>
              <a:rPr lang="tr-TR" sz="2200" dirty="0"/>
              <a:t>Üretim sürecine bir ek birim eklediğinde bu birimin katkısını ifade eder. Marjinal ürün pozitifse, daha fazla üretim yapmak kârlıdır.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8F2248F4-5606-4134-1330-8621E6FD42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8024" y="889653"/>
            <a:ext cx="3493070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algn="ctr"/>
            <a:r>
              <a:rPr lang="tr-TR" sz="3200" kern="0" dirty="0"/>
              <a:t>Marjinal analiz</a:t>
            </a:r>
          </a:p>
        </p:txBody>
      </p:sp>
    </p:spTree>
    <p:extLst>
      <p:ext uri="{BB962C8B-B14F-4D97-AF65-F5344CB8AC3E}">
        <p14:creationId xmlns:p14="http://schemas.microsoft.com/office/powerpoint/2010/main" val="18611332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B11C5CF-0CBF-D4BE-ADD4-836B04732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Optimizasyon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757B629-217C-AECB-52C5-935F159AC5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500" dirty="0"/>
              <a:t>Marjinal Fayda = </a:t>
            </a:r>
            <a:r>
              <a:rPr lang="tr-TR" sz="2500" dirty="0" err="1"/>
              <a:t>Marginal</a:t>
            </a:r>
            <a:r>
              <a:rPr lang="tr-TR" sz="2500" dirty="0"/>
              <a:t> </a:t>
            </a:r>
            <a:r>
              <a:rPr lang="tr-TR" sz="2500" dirty="0" err="1"/>
              <a:t>Utility</a:t>
            </a:r>
            <a:r>
              <a:rPr lang="tr-TR" sz="2500" dirty="0"/>
              <a:t> = </a:t>
            </a:r>
            <a:r>
              <a:rPr lang="tr-TR" sz="2500" dirty="0">
                <a:solidFill>
                  <a:srgbClr val="FF0000"/>
                </a:solidFill>
              </a:rPr>
              <a:t>MU</a:t>
            </a:r>
          </a:p>
          <a:p>
            <a:r>
              <a:rPr lang="tr-TR" sz="2500" dirty="0"/>
              <a:t>Marjinal Maliyet = </a:t>
            </a:r>
            <a:r>
              <a:rPr lang="tr-TR" sz="2500" dirty="0" err="1"/>
              <a:t>Marginal</a:t>
            </a:r>
            <a:r>
              <a:rPr lang="tr-TR" sz="2500" dirty="0"/>
              <a:t> </a:t>
            </a:r>
            <a:r>
              <a:rPr lang="tr-TR" sz="2500" dirty="0" err="1"/>
              <a:t>Cost</a:t>
            </a:r>
            <a:r>
              <a:rPr lang="tr-TR" sz="2500" dirty="0"/>
              <a:t> = </a:t>
            </a:r>
            <a:r>
              <a:rPr lang="tr-TR" sz="2500" dirty="0">
                <a:solidFill>
                  <a:srgbClr val="FF0000"/>
                </a:solidFill>
              </a:rPr>
              <a:t>MC</a:t>
            </a:r>
          </a:p>
          <a:p>
            <a:r>
              <a:rPr lang="tr-TR" sz="2500" dirty="0"/>
              <a:t>Marjinal Gelir = </a:t>
            </a:r>
            <a:r>
              <a:rPr lang="tr-TR" sz="2500" dirty="0" err="1"/>
              <a:t>Marginal</a:t>
            </a:r>
            <a:r>
              <a:rPr lang="tr-TR" sz="2500" dirty="0"/>
              <a:t> </a:t>
            </a:r>
            <a:r>
              <a:rPr lang="tr-TR" sz="2500" dirty="0" err="1"/>
              <a:t>Revenue</a:t>
            </a:r>
            <a:r>
              <a:rPr lang="tr-TR" sz="2500" dirty="0"/>
              <a:t> = </a:t>
            </a:r>
            <a:r>
              <a:rPr lang="tr-TR" sz="2500" dirty="0">
                <a:solidFill>
                  <a:srgbClr val="FF0000"/>
                </a:solidFill>
              </a:rPr>
              <a:t>MR</a:t>
            </a:r>
          </a:p>
          <a:p>
            <a:r>
              <a:rPr lang="tr-TR" sz="2500" dirty="0"/>
              <a:t>Marjinal Kâr = </a:t>
            </a:r>
            <a:r>
              <a:rPr lang="tr-TR" sz="2500" dirty="0" err="1"/>
              <a:t>Marginal</a:t>
            </a:r>
            <a:r>
              <a:rPr lang="tr-TR" sz="2500" dirty="0"/>
              <a:t> Profit</a:t>
            </a:r>
          </a:p>
          <a:p>
            <a:r>
              <a:rPr lang="tr-TR" sz="2500" dirty="0"/>
              <a:t>Marjinal Ürün = </a:t>
            </a:r>
            <a:r>
              <a:rPr lang="tr-TR" sz="2500" dirty="0" err="1"/>
              <a:t>Marginal</a:t>
            </a:r>
            <a:r>
              <a:rPr lang="tr-TR" sz="2500" dirty="0"/>
              <a:t> Product = </a:t>
            </a:r>
            <a:r>
              <a:rPr lang="tr-TR" sz="2500" dirty="0">
                <a:solidFill>
                  <a:srgbClr val="FF0000"/>
                </a:solidFill>
              </a:rPr>
              <a:t>MP</a:t>
            </a:r>
          </a:p>
          <a:p>
            <a:endParaRPr lang="tr-TR" sz="2500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60B290D5-5F62-C29B-0376-0FEA214729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8024" y="889653"/>
            <a:ext cx="3493070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algn="ctr"/>
            <a:r>
              <a:rPr lang="tr-TR" sz="3200" kern="0" dirty="0"/>
              <a:t>Marjinal analiz</a:t>
            </a:r>
          </a:p>
        </p:txBody>
      </p:sp>
    </p:spTree>
    <p:extLst>
      <p:ext uri="{BB962C8B-B14F-4D97-AF65-F5344CB8AC3E}">
        <p14:creationId xmlns:p14="http://schemas.microsoft.com/office/powerpoint/2010/main" val="336301242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B11C5CF-0CBF-D4BE-ADD4-836B04732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Optimizasyon (MC)</a:t>
            </a:r>
          </a:p>
        </p:txBody>
      </p:sp>
      <p:graphicFrame>
        <p:nvGraphicFramePr>
          <p:cNvPr id="5" name="İçerik Yer Tutucusu 4">
            <a:extLst>
              <a:ext uri="{FF2B5EF4-FFF2-40B4-BE49-F238E27FC236}">
                <a16:creationId xmlns:a16="http://schemas.microsoft.com/office/drawing/2014/main" id="{054151A6-D5B9-0742-E276-59E155EB618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0721021"/>
              </p:ext>
            </p:extLst>
          </p:nvPr>
        </p:nvGraphicFramePr>
        <p:xfrm>
          <a:off x="755576" y="2780928"/>
          <a:ext cx="7772394" cy="3096345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110342">
                  <a:extLst>
                    <a:ext uri="{9D8B030D-6E8A-4147-A177-3AD203B41FA5}">
                      <a16:colId xmlns:a16="http://schemas.microsoft.com/office/drawing/2014/main" val="720547033"/>
                    </a:ext>
                  </a:extLst>
                </a:gridCol>
                <a:gridCol w="1110342">
                  <a:extLst>
                    <a:ext uri="{9D8B030D-6E8A-4147-A177-3AD203B41FA5}">
                      <a16:colId xmlns:a16="http://schemas.microsoft.com/office/drawing/2014/main" val="613412309"/>
                    </a:ext>
                  </a:extLst>
                </a:gridCol>
                <a:gridCol w="1110342">
                  <a:extLst>
                    <a:ext uri="{9D8B030D-6E8A-4147-A177-3AD203B41FA5}">
                      <a16:colId xmlns:a16="http://schemas.microsoft.com/office/drawing/2014/main" val="2889605685"/>
                    </a:ext>
                  </a:extLst>
                </a:gridCol>
                <a:gridCol w="1110342">
                  <a:extLst>
                    <a:ext uri="{9D8B030D-6E8A-4147-A177-3AD203B41FA5}">
                      <a16:colId xmlns:a16="http://schemas.microsoft.com/office/drawing/2014/main" val="622649581"/>
                    </a:ext>
                  </a:extLst>
                </a:gridCol>
                <a:gridCol w="1110342">
                  <a:extLst>
                    <a:ext uri="{9D8B030D-6E8A-4147-A177-3AD203B41FA5}">
                      <a16:colId xmlns:a16="http://schemas.microsoft.com/office/drawing/2014/main" val="1555528909"/>
                    </a:ext>
                  </a:extLst>
                </a:gridCol>
                <a:gridCol w="1110342">
                  <a:extLst>
                    <a:ext uri="{9D8B030D-6E8A-4147-A177-3AD203B41FA5}">
                      <a16:colId xmlns:a16="http://schemas.microsoft.com/office/drawing/2014/main" val="3232727387"/>
                    </a:ext>
                  </a:extLst>
                </a:gridCol>
                <a:gridCol w="1110342">
                  <a:extLst>
                    <a:ext uri="{9D8B030D-6E8A-4147-A177-3AD203B41FA5}">
                      <a16:colId xmlns:a16="http://schemas.microsoft.com/office/drawing/2014/main" val="1983474236"/>
                    </a:ext>
                  </a:extLst>
                </a:gridCol>
              </a:tblGrid>
              <a:tr h="1050797">
                <a:tc>
                  <a:txBody>
                    <a:bodyPr/>
                    <a:lstStyle/>
                    <a:p>
                      <a:pPr algn="ctr"/>
                      <a:r>
                        <a:rPr lang="tr-TR" sz="1400" b="1" i="0" dirty="0"/>
                        <a:t>Daire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i="0" dirty="0"/>
                        <a:t>İşe Gidip Gelme Maliyeti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i="0" dirty="0"/>
                        <a:t>Marjinal İşe Gidip Gelme Maliyeti</a:t>
                      </a:r>
                    </a:p>
                  </a:txBody>
                  <a:tcPr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i="0" dirty="0"/>
                        <a:t>Kira Maliyeti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i="0" dirty="0"/>
                        <a:t>Marjinal Kira Maliyeti</a:t>
                      </a:r>
                    </a:p>
                  </a:txBody>
                  <a:tcPr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i="0" dirty="0"/>
                        <a:t>Toplam Maliyet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i="0" dirty="0"/>
                        <a:t>Marjinal Toplam Maliyet</a:t>
                      </a:r>
                    </a:p>
                  </a:txBody>
                  <a:tcPr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5387843"/>
                  </a:ext>
                </a:extLst>
              </a:tr>
              <a:tr h="511387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5 km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50 TL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tr-TR"/>
                    </a:p>
                  </a:txBody>
                  <a:tcPr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1180 TL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1230 TL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tr-TR"/>
                    </a:p>
                  </a:txBody>
                  <a:tcPr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191797"/>
                  </a:ext>
                </a:extLst>
              </a:tr>
              <a:tr h="511387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10 km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100 TL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50 TL</a:t>
                      </a:r>
                    </a:p>
                  </a:txBody>
                  <a:tcPr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1090 TL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-90 TL</a:t>
                      </a:r>
                    </a:p>
                  </a:txBody>
                  <a:tcPr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1190 TL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-40 TL</a:t>
                      </a:r>
                    </a:p>
                  </a:txBody>
                  <a:tcPr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2779208"/>
                  </a:ext>
                </a:extLst>
              </a:tr>
              <a:tr h="511387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15 km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150 TL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50 TL</a:t>
                      </a:r>
                    </a:p>
                  </a:txBody>
                  <a:tcPr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1030 TL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-60 TL</a:t>
                      </a:r>
                    </a:p>
                  </a:txBody>
                  <a:tcPr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1180 TL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-10 TL</a:t>
                      </a:r>
                    </a:p>
                  </a:txBody>
                  <a:tcPr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1669691"/>
                  </a:ext>
                </a:extLst>
              </a:tr>
              <a:tr h="511387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20 km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200 TL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50 TL</a:t>
                      </a:r>
                    </a:p>
                  </a:txBody>
                  <a:tcPr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1000 TL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-30 TL</a:t>
                      </a:r>
                    </a:p>
                  </a:txBody>
                  <a:tcPr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1200 TL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+30 TL</a:t>
                      </a:r>
                    </a:p>
                  </a:txBody>
                  <a:tcPr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79340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83051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7" rIns="92075" bIns="46037" anchor="ctr"/>
          <a:lstStyle/>
          <a:p>
            <a:r>
              <a:rPr lang="tr-TR" dirty="0"/>
              <a:t>İktisat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182562" tIns="46037" rIns="182562" bIns="46037"/>
          <a:lstStyle/>
          <a:p>
            <a:r>
              <a:rPr lang="tr-TR" sz="2400" dirty="0"/>
              <a:t>Sosyal Bilimlerin </a:t>
            </a:r>
            <a:r>
              <a:rPr lang="tr-TR" sz="2400" dirty="0">
                <a:solidFill>
                  <a:srgbClr val="FF0000"/>
                </a:solidFill>
              </a:rPr>
              <a:t>Kraliçesidir. </a:t>
            </a:r>
            <a:r>
              <a:rPr lang="tr-TR" sz="2400" dirty="0"/>
              <a:t>Neden?</a:t>
            </a:r>
          </a:p>
          <a:p>
            <a:r>
              <a:rPr lang="tr-TR" sz="2400" dirty="0"/>
              <a:t>«</a:t>
            </a:r>
            <a:r>
              <a:rPr lang="tr-TR" sz="2000" dirty="0"/>
              <a:t>İktisat sosyal bilimlerin kraliçesidir" ifadesi, ekonominin insan toplumunun </a:t>
            </a:r>
            <a:r>
              <a:rPr lang="tr-TR" sz="2000" dirty="0">
                <a:solidFill>
                  <a:srgbClr val="FF0000"/>
                </a:solidFill>
              </a:rPr>
              <a:t>çeşitli yönlerini anlama </a:t>
            </a:r>
            <a:r>
              <a:rPr lang="tr-TR" sz="2000" dirty="0"/>
              <a:t>ve etkilemedeki </a:t>
            </a:r>
            <a:r>
              <a:rPr lang="tr-TR" sz="2000" b="1" dirty="0"/>
              <a:t>merkezi</a:t>
            </a:r>
            <a:r>
              <a:rPr lang="tr-TR" sz="2000" dirty="0"/>
              <a:t> rolünü vurgulamak için sıklıkla kullanılır: i) Geniş Uygulanabilirlik Alanı ii) Disiplinler arası Niteliğe sahip olması, iii) Politikalara Etki Gücü iv) Kaynak Tahsisi v) Öngörü Gücü</a:t>
            </a:r>
          </a:p>
          <a:p>
            <a:r>
              <a:rPr lang="tr-TR" sz="2400" dirty="0"/>
              <a:t>İktisat</a:t>
            </a:r>
            <a:r>
              <a:rPr lang="tr-TR" sz="2400" dirty="0">
                <a:solidFill>
                  <a:srgbClr val="FF0000"/>
                </a:solidFill>
              </a:rPr>
              <a:t> emperyalist</a:t>
            </a:r>
            <a:r>
              <a:rPr lang="tr-TR" sz="2400" dirty="0"/>
              <a:t> bir bilim dalıdır. İşgalci mi?</a:t>
            </a:r>
          </a:p>
          <a:p>
            <a:r>
              <a:rPr lang="tr-TR" sz="2000" dirty="0"/>
              <a:t>Artıları: Çok yönlülük, Politik etki gücü, </a:t>
            </a:r>
            <a:r>
              <a:rPr lang="tr-TR" sz="2000" dirty="0" err="1"/>
              <a:t>Disiplinlerarası</a:t>
            </a:r>
            <a:r>
              <a:rPr lang="tr-TR" sz="2000" dirty="0"/>
              <a:t> karakteri vd.; Eksileri: diğer sosyal bilimler alanlarını baskılaması, </a:t>
            </a:r>
          </a:p>
        </p:txBody>
      </p:sp>
    </p:spTree>
    <p:extLst>
      <p:ext uri="{BB962C8B-B14F-4D97-AF65-F5344CB8AC3E}">
        <p14:creationId xmlns:p14="http://schemas.microsoft.com/office/powerpoint/2010/main" val="4205238925"/>
      </p:ext>
    </p:extLst>
  </p:cSld>
  <p:clrMapOvr>
    <a:masterClrMapping/>
  </p:clrMapOvr>
  <p:transition spd="med">
    <p:fade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B11C5CF-0CBF-D4BE-ADD4-836B04732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 wrap="square" anchor="b">
            <a:normAutofit/>
          </a:bodyPr>
          <a:lstStyle/>
          <a:p>
            <a:r>
              <a:rPr lang="tr-TR" dirty="0"/>
              <a:t>Optimizasyon (MC)</a:t>
            </a:r>
          </a:p>
        </p:txBody>
      </p:sp>
      <p:pic>
        <p:nvPicPr>
          <p:cNvPr id="6" name="İçerik Yer Tutucusu 5" descr="metin, çizgi, diyagram, öykü gelişim çizgisi; kumpas; grafiğini çıkarma içeren bir resim&#10;&#10;Açıklama otomatik olarak oluşturuldu">
            <a:extLst>
              <a:ext uri="{FF2B5EF4-FFF2-40B4-BE49-F238E27FC236}">
                <a16:creationId xmlns:a16="http://schemas.microsoft.com/office/drawing/2014/main" id="{7364CE2F-63C2-807D-7F4B-A9C95BD3DC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801" y="2017713"/>
            <a:ext cx="7156173" cy="4114800"/>
          </a:xfrm>
          <a:noFill/>
        </p:spPr>
      </p:pic>
    </p:spTree>
    <p:extLst>
      <p:ext uri="{BB962C8B-B14F-4D97-AF65-F5344CB8AC3E}">
        <p14:creationId xmlns:p14="http://schemas.microsoft.com/office/powerpoint/2010/main" val="217891229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B11C5CF-0CBF-D4BE-ADD4-836B04732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Optimizasyon (MC)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0482B2A8-6576-698F-CB72-7DEA574E9F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500" dirty="0"/>
              <a:t>Optimize edicinin amacı kendisini </a:t>
            </a:r>
            <a:r>
              <a:rPr lang="tr-TR" sz="2500" dirty="0">
                <a:solidFill>
                  <a:srgbClr val="FF0000"/>
                </a:solidFill>
              </a:rPr>
              <a:t>mümkün olduğunca iyi duruma</a:t>
            </a:r>
            <a:r>
              <a:rPr lang="tr-TR" sz="2500" dirty="0"/>
              <a:t> getirmektir - </a:t>
            </a:r>
            <a:r>
              <a:rPr lang="tr-TR" sz="2500" dirty="0">
                <a:solidFill>
                  <a:srgbClr val="FF0000"/>
                </a:solidFill>
              </a:rPr>
              <a:t>optimumda daha iyisini yapamaz</a:t>
            </a:r>
            <a:r>
              <a:rPr lang="tr-TR" sz="2500" dirty="0"/>
              <a:t>. </a:t>
            </a:r>
          </a:p>
          <a:p>
            <a:r>
              <a:rPr lang="tr-TR" sz="2500" dirty="0">
                <a:solidFill>
                  <a:srgbClr val="FF0000"/>
                </a:solidFill>
              </a:rPr>
              <a:t>Diğer her şey sabitken </a:t>
            </a:r>
            <a:r>
              <a:rPr lang="tr-TR" sz="2500" dirty="0"/>
              <a:t>tüm uygulanabilir alternatiflerinden daha iyi olan daire aynı zamanda toplam maliyeti en aza indiren dairedir. </a:t>
            </a:r>
          </a:p>
          <a:p>
            <a:r>
              <a:rPr lang="tr-TR" sz="2500" dirty="0"/>
              <a:t>Bu taşınmanın daha iyi duruma getireceği ve ondan uzaklaşmanın daha kötü duruma düşüreceğini gösteren </a:t>
            </a:r>
            <a:r>
              <a:rPr lang="tr-TR" sz="2500" dirty="0">
                <a:solidFill>
                  <a:srgbClr val="FF0000"/>
                </a:solidFill>
              </a:rPr>
              <a:t>Sınırda Optimizasyon </a:t>
            </a:r>
            <a:r>
              <a:rPr lang="tr-TR" sz="2500" dirty="0" err="1">
                <a:solidFill>
                  <a:srgbClr val="FF0000"/>
                </a:solidFill>
              </a:rPr>
              <a:t>İlkesi'nin</a:t>
            </a:r>
            <a:r>
              <a:rPr lang="tr-TR" sz="2500" dirty="0">
                <a:solidFill>
                  <a:srgbClr val="FF0000"/>
                </a:solidFill>
              </a:rPr>
              <a:t> </a:t>
            </a:r>
            <a:r>
              <a:rPr lang="tr-TR" sz="2500" dirty="0"/>
              <a:t>bir örneğidir.</a:t>
            </a:r>
            <a:br>
              <a:rPr lang="en-US" dirty="0"/>
            </a:b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8429955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B11C5CF-0CBF-D4BE-ADD4-836B04732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Optimizasyon</a:t>
            </a:r>
          </a:p>
        </p:txBody>
      </p:sp>
      <p:pic>
        <p:nvPicPr>
          <p:cNvPr id="6" name="İçerik Yer Tutucusu 5" descr="metin, silah, alet, bıçak içeren bir resim&#10;&#10;Açıklama otomatik olarak oluşturuldu">
            <a:extLst>
              <a:ext uri="{FF2B5EF4-FFF2-40B4-BE49-F238E27FC236}">
                <a16:creationId xmlns:a16="http://schemas.microsoft.com/office/drawing/2014/main" id="{A1E0468F-B6A0-0CC6-0B84-F821B49A67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941" y="1970237"/>
            <a:ext cx="3101380" cy="4554959"/>
          </a:xfrm>
        </p:spPr>
      </p:pic>
      <p:pic>
        <p:nvPicPr>
          <p:cNvPr id="8" name="Resim 7" descr="metin, menü, kitap, siyah beyaz içeren bir resim&#10;&#10;Açıklama otomatik olarak oluşturuldu">
            <a:extLst>
              <a:ext uri="{FF2B5EF4-FFF2-40B4-BE49-F238E27FC236}">
                <a16:creationId xmlns:a16="http://schemas.microsoft.com/office/drawing/2014/main" id="{D2AF0D39-5D31-50CB-D83A-42473DC9630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970237"/>
            <a:ext cx="3101381" cy="455495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0EDB49E-5AFC-C54C-297A-D569668D87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8024" y="889653"/>
            <a:ext cx="3493070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algn="ctr"/>
            <a:r>
              <a:rPr lang="tr-TR" sz="3200" kern="0" dirty="0"/>
              <a:t>Marjinal analiz</a:t>
            </a:r>
          </a:p>
        </p:txBody>
      </p:sp>
    </p:spTree>
    <p:extLst>
      <p:ext uri="{BB962C8B-B14F-4D97-AF65-F5344CB8AC3E}">
        <p14:creationId xmlns:p14="http://schemas.microsoft.com/office/powerpoint/2010/main" val="19426564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7" rIns="92075" bIns="46037" anchor="ctr"/>
          <a:lstStyle/>
          <a:p>
            <a:r>
              <a:rPr lang="tr-TR" dirty="0"/>
              <a:t>3. Bölüm Kavramları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182562" tIns="46037" rIns="182562" bIns="46037"/>
          <a:lstStyle/>
          <a:p>
            <a:r>
              <a:rPr lang="tr-TR" sz="2300" dirty="0"/>
              <a:t>Optimizasyon</a:t>
            </a:r>
          </a:p>
          <a:p>
            <a:r>
              <a:rPr lang="tr-TR" sz="2300" dirty="0"/>
              <a:t>Marjinal analiz</a:t>
            </a:r>
          </a:p>
          <a:p>
            <a:r>
              <a:rPr lang="tr-TR" sz="2300" dirty="0"/>
              <a:t>Marjinal maliyet</a:t>
            </a:r>
          </a:p>
          <a:p>
            <a:r>
              <a:rPr lang="tr-TR" sz="2300" dirty="0"/>
              <a:t>Sınırda Optimizasyon İlkesi</a:t>
            </a:r>
          </a:p>
        </p:txBody>
      </p:sp>
    </p:spTree>
    <p:extLst>
      <p:ext uri="{BB962C8B-B14F-4D97-AF65-F5344CB8AC3E}">
        <p14:creationId xmlns:p14="http://schemas.microsoft.com/office/powerpoint/2010/main" val="3687455750"/>
      </p:ext>
    </p:extLst>
  </p:cSld>
  <p:clrMapOvr>
    <a:masterClrMapping/>
  </p:clrMapOvr>
  <p:transition spd="med">
    <p:fade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B11C5CF-0CBF-D4BE-ADD4-836B04732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481" y="2780928"/>
            <a:ext cx="7793037" cy="1728192"/>
          </a:xfrm>
        </p:spPr>
        <p:txBody>
          <a:bodyPr/>
          <a:lstStyle/>
          <a:p>
            <a:pPr algn="ctr"/>
            <a:br>
              <a:rPr lang="tr-TR" sz="5400" dirty="0"/>
            </a:br>
            <a:r>
              <a:rPr lang="tr-TR" sz="5400" b="1" dirty="0"/>
              <a:t>4. Bölüm</a:t>
            </a:r>
            <a:br>
              <a:rPr lang="tr-TR" sz="5400" dirty="0"/>
            </a:br>
            <a:r>
              <a:rPr lang="tr-TR" sz="5400" dirty="0">
                <a:solidFill>
                  <a:srgbClr val="FF0000"/>
                </a:solidFill>
              </a:rPr>
              <a:t>Talep, Arz ve Denge</a:t>
            </a:r>
          </a:p>
        </p:txBody>
      </p:sp>
    </p:spTree>
    <p:extLst>
      <p:ext uri="{BB962C8B-B14F-4D97-AF65-F5344CB8AC3E}">
        <p14:creationId xmlns:p14="http://schemas.microsoft.com/office/powerpoint/2010/main" val="263990885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B11C5CF-0CBF-D4BE-ADD4-836B04732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Piyasa Nedir?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0482B2A8-6576-698F-CB72-7DEA574E9F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Piyasa </a:t>
            </a:r>
            <a:r>
              <a:rPr lang="tr-TR" dirty="0"/>
              <a:t>(Market), bir grup iktisadi ajanı  bir mal veya hizmetin ticaretini (değiş-tokuşunu) yaptığı+ buna ilişkin kuralların ve düzenlemelerin olduğu yer/durumdur.</a:t>
            </a:r>
          </a:p>
          <a:p>
            <a:r>
              <a:rPr lang="tr-TR" dirty="0"/>
              <a:t>Tarımsal veya sanayi ürünlerinin hepsi piyasalarda alınır satılır.</a:t>
            </a:r>
          </a:p>
        </p:txBody>
      </p:sp>
    </p:spTree>
    <p:extLst>
      <p:ext uri="{BB962C8B-B14F-4D97-AF65-F5344CB8AC3E}">
        <p14:creationId xmlns:p14="http://schemas.microsoft.com/office/powerpoint/2010/main" val="204911939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B11C5CF-0CBF-D4BE-ADD4-836B04732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Piyasa Nedir?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0482B2A8-6576-698F-CB72-7DEA574E9F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İşçi ve işverenin olduğu Emek piyasası</a:t>
            </a:r>
          </a:p>
          <a:p>
            <a:r>
              <a:rPr lang="tr-TR" dirty="0"/>
              <a:t>Döviz işlemlerinin olduğu Forex piyasası</a:t>
            </a:r>
          </a:p>
          <a:p>
            <a:r>
              <a:rPr lang="tr-TR" dirty="0"/>
              <a:t>Tahvil/Bono alınıp satılan Para Piyasası</a:t>
            </a:r>
          </a:p>
          <a:p>
            <a:r>
              <a:rPr lang="tr-TR" dirty="0"/>
              <a:t>Oy verenler ve siyasetçiler?</a:t>
            </a:r>
          </a:p>
          <a:p>
            <a:r>
              <a:rPr lang="tr-TR" dirty="0"/>
              <a:t>Fenomenler ve takipçileri?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9619103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B11C5CF-0CBF-D4BE-ADD4-836B04732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Piyasa Nedir?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0482B2A8-6576-698F-CB72-7DEA574E9F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Fiyatlar</a:t>
            </a:r>
            <a:r>
              <a:rPr lang="tr-TR" dirty="0"/>
              <a:t>, mal ve hizmeti yüksek fiyata satmak isteyen satıcılar ve ucuza almak isteyenler alıcılar için alım-satımı teşvik eden faktördür. </a:t>
            </a:r>
          </a:p>
          <a:p>
            <a:r>
              <a:rPr lang="tr-TR" dirty="0"/>
              <a:t>Eğer tüm satıcılar ve tüm alıcılar aynı fiyat üzerinden işlem yapıyorsa buna </a:t>
            </a:r>
            <a:r>
              <a:rPr lang="tr-TR" dirty="0">
                <a:solidFill>
                  <a:srgbClr val="FF0000"/>
                </a:solidFill>
              </a:rPr>
              <a:t>piyasa fiyatı </a:t>
            </a:r>
            <a:r>
              <a:rPr lang="tr-TR" dirty="0"/>
              <a:t>denir.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3146266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B11C5CF-0CBF-D4BE-ADD4-836B04732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Piyasa Çeşitleri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0482B2A8-6576-698F-CB72-7DEA574E9F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Tam Rekabet Piyasası</a:t>
            </a:r>
          </a:p>
          <a:p>
            <a:r>
              <a:rPr lang="tr-TR" dirty="0"/>
              <a:t>Oligopol</a:t>
            </a:r>
          </a:p>
          <a:p>
            <a:r>
              <a:rPr lang="tr-TR" dirty="0"/>
              <a:t>Monopol (Tekel) </a:t>
            </a:r>
          </a:p>
          <a:p>
            <a:r>
              <a:rPr lang="tr-TR" dirty="0"/>
              <a:t>Monopolcü Rekabet (Tekelci Rekabet)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0042616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B11C5CF-0CBF-D4BE-ADD4-836B04732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Tam Rekabet Piyasası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0482B2A8-6576-698F-CB72-7DEA574E9F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Çok sayıda alıcı ve satıcının olduğu</a:t>
            </a:r>
          </a:p>
          <a:p>
            <a:r>
              <a:rPr lang="tr-TR" dirty="0"/>
              <a:t>Alıcı ve satıcıların fiyat alıcı olduğu (Yani kimsenin müdahale edemediği)</a:t>
            </a:r>
          </a:p>
          <a:p>
            <a:r>
              <a:rPr lang="tr-TR" dirty="0"/>
              <a:t>Aynı nitelikteki ürünlerin olduğu (Homojenlik)</a:t>
            </a:r>
          </a:p>
          <a:p>
            <a:r>
              <a:rPr lang="tr-TR" dirty="0"/>
              <a:t>Giriş ve çıkışların serbest olduğu</a:t>
            </a:r>
          </a:p>
          <a:p>
            <a:r>
              <a:rPr lang="tr-TR" dirty="0"/>
              <a:t>Tam Bilginin Olduğu</a:t>
            </a:r>
          </a:p>
          <a:p>
            <a:r>
              <a:rPr lang="tr-TR" dirty="0">
                <a:solidFill>
                  <a:srgbClr val="FF0000"/>
                </a:solidFill>
              </a:rPr>
              <a:t>Hangi piyasalar?</a:t>
            </a:r>
          </a:p>
        </p:txBody>
      </p:sp>
    </p:spTree>
    <p:extLst>
      <p:ext uri="{BB962C8B-B14F-4D97-AF65-F5344CB8AC3E}">
        <p14:creationId xmlns:p14="http://schemas.microsoft.com/office/powerpoint/2010/main" val="30012454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7" rIns="92075" bIns="46037" anchor="ctr"/>
          <a:lstStyle/>
          <a:p>
            <a:r>
              <a:rPr lang="tr-TR" dirty="0"/>
              <a:t>İktisadın Konusu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182562" tIns="46037" rIns="182562" bIns="46037"/>
          <a:lstStyle/>
          <a:p>
            <a:r>
              <a:rPr lang="tr-TR" sz="2400" dirty="0"/>
              <a:t>İktisatçılar, insanların tüm davranışlarını inceler.</a:t>
            </a:r>
          </a:p>
          <a:p>
            <a:r>
              <a:rPr lang="tr-TR" sz="2400" dirty="0"/>
              <a:t>Araba </a:t>
            </a:r>
            <a:r>
              <a:rPr lang="tr-TR" sz="2400" dirty="0">
                <a:solidFill>
                  <a:srgbClr val="FF0000"/>
                </a:solidFill>
              </a:rPr>
              <a:t>seçiminden</a:t>
            </a:r>
            <a:r>
              <a:rPr lang="tr-TR" sz="2400" dirty="0"/>
              <a:t>, eş </a:t>
            </a:r>
            <a:r>
              <a:rPr lang="tr-TR" sz="2400" dirty="0">
                <a:solidFill>
                  <a:srgbClr val="FF0000"/>
                </a:solidFill>
              </a:rPr>
              <a:t>seçimine</a:t>
            </a:r>
            <a:r>
              <a:rPr lang="tr-TR" sz="2400" dirty="0"/>
              <a:t>; tatil kararından hangi işte çalışacağına, kan bağışından hangi kripto paraya yatırım yapacağına, hangi politik partiye oy vermesi gerektiğine kadar her çeşit </a:t>
            </a:r>
            <a:r>
              <a:rPr lang="tr-TR" sz="2400" dirty="0">
                <a:solidFill>
                  <a:srgbClr val="FF0000"/>
                </a:solidFill>
              </a:rPr>
              <a:t>seçim</a:t>
            </a:r>
            <a:r>
              <a:rPr lang="tr-TR" sz="2400" dirty="0"/>
              <a:t>!!</a:t>
            </a:r>
          </a:p>
          <a:p>
            <a:r>
              <a:rPr lang="tr-TR" sz="2400" dirty="0">
                <a:solidFill>
                  <a:srgbClr val="FF0000"/>
                </a:solidFill>
              </a:rPr>
              <a:t>Seçimler</a:t>
            </a:r>
            <a:r>
              <a:rPr lang="tr-TR" sz="2400" dirty="0"/>
              <a:t>, iktisatçıların ilgilendiği </a:t>
            </a:r>
            <a:r>
              <a:rPr lang="tr-TR" sz="2400" dirty="0">
                <a:solidFill>
                  <a:srgbClr val="FF0000"/>
                </a:solidFill>
              </a:rPr>
              <a:t>her şeyi </a:t>
            </a:r>
            <a:r>
              <a:rPr lang="tr-TR" sz="2400" dirty="0"/>
              <a:t>birleştiren şeydir.</a:t>
            </a:r>
          </a:p>
          <a:p>
            <a:r>
              <a:rPr lang="tr-TR" sz="2400" dirty="0"/>
              <a:t>Seçimler, </a:t>
            </a:r>
            <a:r>
              <a:rPr lang="tr-TR" sz="2400" dirty="0">
                <a:solidFill>
                  <a:srgbClr val="FF0000"/>
                </a:solidFill>
              </a:rPr>
              <a:t>iktisadi ajanlar </a:t>
            </a:r>
            <a:r>
              <a:rPr lang="tr-TR" sz="2400" dirty="0"/>
              <a:t>tarafından</a:t>
            </a:r>
            <a:r>
              <a:rPr lang="tr-TR" sz="2400" dirty="0">
                <a:solidFill>
                  <a:srgbClr val="FF0000"/>
                </a:solidFill>
              </a:rPr>
              <a:t> </a:t>
            </a:r>
            <a:r>
              <a:rPr lang="tr-TR" sz="2400" dirty="0"/>
              <a:t>bazen bireysel bazen de grup şeklinde olabilir.</a:t>
            </a:r>
          </a:p>
        </p:txBody>
      </p:sp>
    </p:spTree>
    <p:extLst>
      <p:ext uri="{BB962C8B-B14F-4D97-AF65-F5344CB8AC3E}">
        <p14:creationId xmlns:p14="http://schemas.microsoft.com/office/powerpoint/2010/main" val="503820404"/>
      </p:ext>
    </p:extLst>
  </p:cSld>
  <p:clrMapOvr>
    <a:masterClrMapping/>
  </p:clrMapOvr>
  <p:transition spd="med">
    <p:fade/>
  </p:transition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B11C5CF-0CBF-D4BE-ADD4-836B04732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Tam Rekabet Piyasası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0482B2A8-6576-698F-CB72-7DEA574E9F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Alıcılar nasıl davranır?</a:t>
            </a:r>
          </a:p>
          <a:p>
            <a:r>
              <a:rPr lang="tr-TR" dirty="0"/>
              <a:t>Satıcılar nasıl davranır?</a:t>
            </a:r>
          </a:p>
          <a:p>
            <a:r>
              <a:rPr lang="tr-TR" dirty="0"/>
              <a:t>Piyasa nasıl oluşur?</a:t>
            </a:r>
          </a:p>
        </p:txBody>
      </p:sp>
    </p:spTree>
    <p:extLst>
      <p:ext uri="{BB962C8B-B14F-4D97-AF65-F5344CB8AC3E}">
        <p14:creationId xmlns:p14="http://schemas.microsoft.com/office/powerpoint/2010/main" val="192807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B11C5CF-0CBF-D4BE-ADD4-836B04732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Tam Rekabet Piyasası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0482B2A8-6576-698F-CB72-7DEA574E9F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Piyasalar üzerine analiz yaparken ideal piyasanın tam rekabet piyasası olduğu kabul edilir. Bu piyasa koşulları ne kadar eksikse piyasa o kadar rekabetten ve refah üretmekten uzaklaşır.</a:t>
            </a:r>
          </a:p>
        </p:txBody>
      </p:sp>
    </p:spTree>
    <p:extLst>
      <p:ext uri="{BB962C8B-B14F-4D97-AF65-F5344CB8AC3E}">
        <p14:creationId xmlns:p14="http://schemas.microsoft.com/office/powerpoint/2010/main" val="165398821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B11C5CF-0CBF-D4BE-ADD4-836B04732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Mal çeşitleri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0482B2A8-6576-698F-CB72-7DEA574E9F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Normal Mal ( P </a:t>
            </a:r>
            <a:r>
              <a:rPr lang="tr-TR" b="1" dirty="0">
                <a:solidFill>
                  <a:srgbClr val="00B050"/>
                </a:solidFill>
                <a:sym typeface="Symbol" panose="05050102010706020507" pitchFamily="18" charset="2"/>
              </a:rPr>
              <a:t></a:t>
            </a:r>
            <a:r>
              <a:rPr lang="tr-TR" dirty="0">
                <a:sym typeface="Wingdings 2" panose="05020102010507070707" pitchFamily="18" charset="2"/>
              </a:rPr>
              <a:t>, D </a:t>
            </a:r>
            <a:r>
              <a:rPr lang="tr-TR" b="1" dirty="0">
                <a:solidFill>
                  <a:srgbClr val="FF0000"/>
                </a:solidFill>
                <a:sym typeface="Symbol" panose="05050102010706020507" pitchFamily="18" charset="2"/>
              </a:rPr>
              <a:t></a:t>
            </a:r>
            <a:r>
              <a:rPr lang="tr-TR" dirty="0">
                <a:sym typeface="Wingdings 2" panose="05020102010507070707" pitchFamily="18" charset="2"/>
              </a:rPr>
              <a:t>)</a:t>
            </a:r>
            <a:endParaRPr lang="tr-TR" dirty="0"/>
          </a:p>
          <a:p>
            <a:r>
              <a:rPr lang="tr-TR" dirty="0"/>
              <a:t>Düşük Mal ( Gelir </a:t>
            </a:r>
            <a:r>
              <a:rPr lang="tr-TR" b="1" dirty="0">
                <a:solidFill>
                  <a:srgbClr val="00B050"/>
                </a:solidFill>
                <a:sym typeface="Symbol" panose="05050102010706020507" pitchFamily="18" charset="2"/>
              </a:rPr>
              <a:t></a:t>
            </a:r>
            <a:r>
              <a:rPr lang="tr-TR" dirty="0">
                <a:sym typeface="Wingdings 2" panose="05020102010507070707" pitchFamily="18" charset="2"/>
              </a:rPr>
              <a:t>, Talep </a:t>
            </a:r>
            <a:r>
              <a:rPr lang="tr-TR" b="1" dirty="0">
                <a:solidFill>
                  <a:srgbClr val="FF0000"/>
                </a:solidFill>
                <a:sym typeface="Symbol" panose="05050102010706020507" pitchFamily="18" charset="2"/>
              </a:rPr>
              <a:t></a:t>
            </a:r>
            <a:r>
              <a:rPr lang="tr-TR" dirty="0">
                <a:sym typeface="Wingdings 2" panose="05020102010507070707" pitchFamily="18" charset="2"/>
              </a:rPr>
              <a:t>)</a:t>
            </a:r>
            <a:endParaRPr lang="tr-TR" dirty="0"/>
          </a:p>
          <a:p>
            <a:r>
              <a:rPr lang="tr-TR" dirty="0"/>
              <a:t>Lüks Mal (P </a:t>
            </a:r>
            <a:r>
              <a:rPr lang="tr-TR" b="1" dirty="0">
                <a:solidFill>
                  <a:srgbClr val="00B050"/>
                </a:solidFill>
                <a:sym typeface="Symbol" panose="05050102010706020507" pitchFamily="18" charset="2"/>
              </a:rPr>
              <a:t></a:t>
            </a:r>
            <a:r>
              <a:rPr lang="tr-TR" dirty="0">
                <a:sym typeface="Wingdings 2" panose="05020102010507070707" pitchFamily="18" charset="2"/>
              </a:rPr>
              <a:t>, D </a:t>
            </a:r>
            <a:r>
              <a:rPr lang="tr-TR" b="1" dirty="0">
                <a:solidFill>
                  <a:srgbClr val="FF0000"/>
                </a:solidFill>
                <a:sym typeface="Symbol" panose="05050102010706020507" pitchFamily="18" charset="2"/>
              </a:rPr>
              <a:t></a:t>
            </a:r>
            <a:r>
              <a:rPr lang="tr-TR" dirty="0">
                <a:sym typeface="Wingdings 2" panose="05020102010507070707" pitchFamily="18" charset="2"/>
              </a:rPr>
              <a:t> </a:t>
            </a:r>
            <a:r>
              <a:rPr lang="tr-TR" b="1" dirty="0">
                <a:solidFill>
                  <a:srgbClr val="FF0000"/>
                </a:solidFill>
                <a:sym typeface="Symbol" panose="05050102010706020507" pitchFamily="18" charset="2"/>
              </a:rPr>
              <a:t></a:t>
            </a:r>
            <a:r>
              <a:rPr lang="tr-TR" dirty="0">
                <a:sym typeface="Wingdings 2" panose="05020102010507070707" pitchFamily="18" charset="2"/>
              </a:rPr>
              <a:t>)</a:t>
            </a:r>
            <a:endParaRPr lang="tr-TR" dirty="0"/>
          </a:p>
          <a:p>
            <a:r>
              <a:rPr lang="tr-TR" dirty="0" err="1">
                <a:solidFill>
                  <a:srgbClr val="00B050"/>
                </a:solidFill>
              </a:rPr>
              <a:t>Giffen</a:t>
            </a:r>
            <a:r>
              <a:rPr lang="tr-TR" dirty="0">
                <a:solidFill>
                  <a:srgbClr val="00B050"/>
                </a:solidFill>
              </a:rPr>
              <a:t> Malı </a:t>
            </a:r>
            <a:r>
              <a:rPr lang="tr-TR" dirty="0"/>
              <a:t>(P </a:t>
            </a:r>
            <a:r>
              <a:rPr lang="tr-TR" b="1" dirty="0">
                <a:solidFill>
                  <a:srgbClr val="00B050"/>
                </a:solidFill>
                <a:sym typeface="Symbol" panose="05050102010706020507" pitchFamily="18" charset="2"/>
              </a:rPr>
              <a:t></a:t>
            </a:r>
            <a:r>
              <a:rPr lang="tr-TR" dirty="0">
                <a:sym typeface="Wingdings 2" panose="05020102010507070707" pitchFamily="18" charset="2"/>
              </a:rPr>
              <a:t>,D </a:t>
            </a:r>
            <a:r>
              <a:rPr lang="tr-TR" b="1" dirty="0">
                <a:solidFill>
                  <a:srgbClr val="00B050"/>
                </a:solidFill>
                <a:sym typeface="Symbol" panose="05050102010706020507" pitchFamily="18" charset="2"/>
              </a:rPr>
              <a:t></a:t>
            </a:r>
            <a:r>
              <a:rPr lang="tr-TR" dirty="0">
                <a:sym typeface="Wingdings 2" panose="05020102010507070707" pitchFamily="18" charset="2"/>
              </a:rPr>
              <a:t>) (Fakirlik)</a:t>
            </a:r>
            <a:endParaRPr lang="tr-TR" dirty="0"/>
          </a:p>
          <a:p>
            <a:r>
              <a:rPr lang="tr-TR" dirty="0" err="1">
                <a:solidFill>
                  <a:srgbClr val="00B050"/>
                </a:solidFill>
              </a:rPr>
              <a:t>Veblen</a:t>
            </a:r>
            <a:r>
              <a:rPr lang="tr-TR" dirty="0">
                <a:solidFill>
                  <a:srgbClr val="00B050"/>
                </a:solidFill>
              </a:rPr>
              <a:t> Malı </a:t>
            </a:r>
            <a:r>
              <a:rPr lang="tr-TR" dirty="0"/>
              <a:t>(P </a:t>
            </a:r>
            <a:r>
              <a:rPr lang="tr-TR" b="1" dirty="0">
                <a:solidFill>
                  <a:srgbClr val="00B050"/>
                </a:solidFill>
                <a:sym typeface="Symbol" panose="05050102010706020507" pitchFamily="18" charset="2"/>
              </a:rPr>
              <a:t></a:t>
            </a:r>
            <a:r>
              <a:rPr lang="tr-TR" dirty="0">
                <a:sym typeface="Wingdings 2" panose="05020102010507070707" pitchFamily="18" charset="2"/>
              </a:rPr>
              <a:t>,D </a:t>
            </a:r>
            <a:r>
              <a:rPr lang="tr-TR" b="1" dirty="0">
                <a:solidFill>
                  <a:srgbClr val="00B050"/>
                </a:solidFill>
                <a:sym typeface="Symbol" panose="05050102010706020507" pitchFamily="18" charset="2"/>
              </a:rPr>
              <a:t></a:t>
            </a:r>
            <a:r>
              <a:rPr lang="tr-TR" dirty="0">
                <a:sym typeface="Wingdings 2" panose="05020102010507070707" pitchFamily="18" charset="2"/>
              </a:rPr>
              <a:t>) (Zenginlik)</a:t>
            </a:r>
            <a:endParaRPr lang="tr-TR" dirty="0"/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14879938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B11C5CF-0CBF-D4BE-ADD4-836B04732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Mal çeşitleri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0482B2A8-6576-698F-CB72-7DEA574E9F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Özel Mallar</a:t>
            </a:r>
          </a:p>
          <a:p>
            <a:r>
              <a:rPr lang="tr-TR" dirty="0"/>
              <a:t>Yarı Kamusal Mallar</a:t>
            </a:r>
          </a:p>
          <a:p>
            <a:r>
              <a:rPr lang="tr-TR" dirty="0"/>
              <a:t>Kamusal Mallar</a:t>
            </a:r>
          </a:p>
          <a:p>
            <a:r>
              <a:rPr lang="tr-TR" dirty="0"/>
              <a:t>Bedava Mallar</a:t>
            </a:r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7161317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B11C5CF-0CBF-D4BE-ADD4-836B04732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Mal çeşitleri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0482B2A8-6576-698F-CB72-7DEA574E9F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Tamamlayıcı Mal</a:t>
            </a:r>
          </a:p>
          <a:p>
            <a:r>
              <a:rPr lang="tr-TR" dirty="0"/>
              <a:t>İkame Mal</a:t>
            </a:r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10512015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B11C5CF-0CBF-D4BE-ADD4-836B04732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Mal çeşitleri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0482B2A8-6576-698F-CB72-7DEA574E9F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Tamamlayıcı Mal</a:t>
            </a:r>
          </a:p>
          <a:p>
            <a:r>
              <a:rPr lang="tr-TR" dirty="0"/>
              <a:t>İkame Mal</a:t>
            </a:r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57140256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B11C5CF-0CBF-D4BE-ADD4-836B04732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Talep Kanunu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0482B2A8-6576-698F-CB72-7DEA574E9F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Ceteris</a:t>
            </a:r>
            <a:r>
              <a:rPr lang="tr-TR" dirty="0"/>
              <a:t> </a:t>
            </a:r>
            <a:r>
              <a:rPr lang="tr-TR" dirty="0" err="1"/>
              <a:t>Paribus</a:t>
            </a:r>
            <a:r>
              <a:rPr lang="tr-TR" dirty="0"/>
              <a:t> altında malın </a:t>
            </a:r>
            <a:r>
              <a:rPr lang="tr-TR" dirty="0">
                <a:solidFill>
                  <a:srgbClr val="FF0000"/>
                </a:solidFill>
              </a:rPr>
              <a:t>fiyatı arttıkça</a:t>
            </a:r>
            <a:r>
              <a:rPr lang="tr-TR" dirty="0"/>
              <a:t> talep edilen </a:t>
            </a:r>
            <a:r>
              <a:rPr lang="tr-TR" dirty="0">
                <a:solidFill>
                  <a:srgbClr val="FF0000"/>
                </a:solidFill>
              </a:rPr>
              <a:t>miktar</a:t>
            </a:r>
            <a:r>
              <a:rPr lang="tr-TR" dirty="0"/>
              <a:t> </a:t>
            </a:r>
            <a:r>
              <a:rPr lang="tr-TR" dirty="0">
                <a:solidFill>
                  <a:srgbClr val="FF0000"/>
                </a:solidFill>
              </a:rPr>
              <a:t>azalır</a:t>
            </a:r>
            <a:r>
              <a:rPr lang="tr-TR" dirty="0"/>
              <a:t>.</a:t>
            </a:r>
          </a:p>
          <a:p>
            <a:r>
              <a:rPr lang="tr-TR" dirty="0"/>
              <a:t>Malın fiyatı ve talep miktarı arasında </a:t>
            </a:r>
            <a:r>
              <a:rPr lang="tr-TR" dirty="0">
                <a:solidFill>
                  <a:srgbClr val="FF0000"/>
                </a:solidFill>
              </a:rPr>
              <a:t>negatif</a:t>
            </a:r>
            <a:r>
              <a:rPr lang="tr-TR" dirty="0"/>
              <a:t> (ters yönlü) ilişki vardır.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83963323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B11C5CF-0CBF-D4BE-ADD4-836B04732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Grafik Okuma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Mürekkep 2">
                <a:extLst>
                  <a:ext uri="{FF2B5EF4-FFF2-40B4-BE49-F238E27FC236}">
                    <a16:creationId xmlns:a16="http://schemas.microsoft.com/office/drawing/2014/main" id="{0E3D85A0-FA1D-C3B7-0669-943C402AD8BA}"/>
                  </a:ext>
                </a:extLst>
              </p14:cNvPr>
              <p14:cNvContentPartPr/>
              <p14:nvPr/>
            </p14:nvContentPartPr>
            <p14:xfrm>
              <a:off x="971600" y="2809195"/>
              <a:ext cx="360" cy="360"/>
            </p14:xfrm>
          </p:contentPart>
        </mc:Choice>
        <mc:Fallback xmlns="">
          <p:pic>
            <p:nvPicPr>
              <p:cNvPr id="3" name="Mürekkep 2">
                <a:extLst>
                  <a:ext uri="{FF2B5EF4-FFF2-40B4-BE49-F238E27FC236}">
                    <a16:creationId xmlns:a16="http://schemas.microsoft.com/office/drawing/2014/main" id="{0E3D85A0-FA1D-C3B7-0669-943C402AD8B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65480" y="2803075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Mürekkep 4">
                <a:extLst>
                  <a:ext uri="{FF2B5EF4-FFF2-40B4-BE49-F238E27FC236}">
                    <a16:creationId xmlns:a16="http://schemas.microsoft.com/office/drawing/2014/main" id="{A9F223D6-F6E7-96A9-3A3B-115114A47F95}"/>
                  </a:ext>
                </a:extLst>
              </p14:cNvPr>
              <p14:cNvContentPartPr/>
              <p14:nvPr/>
            </p14:nvContentPartPr>
            <p14:xfrm>
              <a:off x="2051600" y="2564035"/>
              <a:ext cx="360" cy="1512000"/>
            </p14:xfrm>
          </p:contentPart>
        </mc:Choice>
        <mc:Fallback xmlns="">
          <p:pic>
            <p:nvPicPr>
              <p:cNvPr id="5" name="Mürekkep 4">
                <a:extLst>
                  <a:ext uri="{FF2B5EF4-FFF2-40B4-BE49-F238E27FC236}">
                    <a16:creationId xmlns:a16="http://schemas.microsoft.com/office/drawing/2014/main" id="{A9F223D6-F6E7-96A9-3A3B-115114A47F9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45480" y="2557915"/>
                <a:ext cx="12600" cy="152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Mürekkep 5">
                <a:extLst>
                  <a:ext uri="{FF2B5EF4-FFF2-40B4-BE49-F238E27FC236}">
                    <a16:creationId xmlns:a16="http://schemas.microsoft.com/office/drawing/2014/main" id="{4C7C48D6-D871-6C6E-AD2F-B4AA96971A4E}"/>
                  </a:ext>
                </a:extLst>
              </p14:cNvPr>
              <p14:cNvContentPartPr/>
              <p14:nvPr/>
            </p14:nvContentPartPr>
            <p14:xfrm>
              <a:off x="2051600" y="4081435"/>
              <a:ext cx="360" cy="273240"/>
            </p14:xfrm>
          </p:contentPart>
        </mc:Choice>
        <mc:Fallback xmlns="">
          <p:pic>
            <p:nvPicPr>
              <p:cNvPr id="6" name="Mürekkep 5">
                <a:extLst>
                  <a:ext uri="{FF2B5EF4-FFF2-40B4-BE49-F238E27FC236}">
                    <a16:creationId xmlns:a16="http://schemas.microsoft.com/office/drawing/2014/main" id="{4C7C48D6-D871-6C6E-AD2F-B4AA96971A4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045480" y="4075315"/>
                <a:ext cx="12600" cy="28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" name="Mürekkep 9">
                <a:extLst>
                  <a:ext uri="{FF2B5EF4-FFF2-40B4-BE49-F238E27FC236}">
                    <a16:creationId xmlns:a16="http://schemas.microsoft.com/office/drawing/2014/main" id="{12B3E2D9-882B-07D1-D432-E70D72D5B6D4}"/>
                  </a:ext>
                </a:extLst>
              </p14:cNvPr>
              <p14:cNvContentPartPr/>
              <p14:nvPr/>
            </p14:nvContentPartPr>
            <p14:xfrm>
              <a:off x="2051600" y="4346035"/>
              <a:ext cx="2367000" cy="360"/>
            </p14:xfrm>
          </p:contentPart>
        </mc:Choice>
        <mc:Fallback xmlns="">
          <p:pic>
            <p:nvPicPr>
              <p:cNvPr id="10" name="Mürekkep 9">
                <a:extLst>
                  <a:ext uri="{FF2B5EF4-FFF2-40B4-BE49-F238E27FC236}">
                    <a16:creationId xmlns:a16="http://schemas.microsoft.com/office/drawing/2014/main" id="{12B3E2D9-882B-07D1-D432-E70D72D5B6D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045480" y="4339915"/>
                <a:ext cx="237924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1" name="Mürekkep 10">
                <a:extLst>
                  <a:ext uri="{FF2B5EF4-FFF2-40B4-BE49-F238E27FC236}">
                    <a16:creationId xmlns:a16="http://schemas.microsoft.com/office/drawing/2014/main" id="{79628F83-6044-FAF8-0D22-1A74833F64FE}"/>
                  </a:ext>
                </a:extLst>
              </p14:cNvPr>
              <p14:cNvContentPartPr/>
              <p14:nvPr/>
            </p14:nvContentPartPr>
            <p14:xfrm>
              <a:off x="2051600" y="6128395"/>
              <a:ext cx="2671200" cy="360"/>
            </p14:xfrm>
          </p:contentPart>
        </mc:Choice>
        <mc:Fallback xmlns="">
          <p:pic>
            <p:nvPicPr>
              <p:cNvPr id="11" name="Mürekkep 10">
                <a:extLst>
                  <a:ext uri="{FF2B5EF4-FFF2-40B4-BE49-F238E27FC236}">
                    <a16:creationId xmlns:a16="http://schemas.microsoft.com/office/drawing/2014/main" id="{79628F83-6044-FAF8-0D22-1A74833F64F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045480" y="6122275"/>
                <a:ext cx="268344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2" name="Mürekkep 11">
                <a:extLst>
                  <a:ext uri="{FF2B5EF4-FFF2-40B4-BE49-F238E27FC236}">
                    <a16:creationId xmlns:a16="http://schemas.microsoft.com/office/drawing/2014/main" id="{69ABF34C-215A-4E08-F5DC-40D52872DD2B}"/>
                  </a:ext>
                </a:extLst>
              </p14:cNvPr>
              <p14:cNvContentPartPr/>
              <p14:nvPr/>
            </p14:nvContentPartPr>
            <p14:xfrm>
              <a:off x="2058800" y="2719555"/>
              <a:ext cx="1627920" cy="1627920"/>
            </p14:xfrm>
          </p:contentPart>
        </mc:Choice>
        <mc:Fallback xmlns="">
          <p:pic>
            <p:nvPicPr>
              <p:cNvPr id="12" name="Mürekkep 11">
                <a:extLst>
                  <a:ext uri="{FF2B5EF4-FFF2-40B4-BE49-F238E27FC236}">
                    <a16:creationId xmlns:a16="http://schemas.microsoft.com/office/drawing/2014/main" id="{69ABF34C-215A-4E08-F5DC-40D52872DD2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052680" y="2713435"/>
                <a:ext cx="1640160" cy="164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3" name="Mürekkep 12">
                <a:extLst>
                  <a:ext uri="{FF2B5EF4-FFF2-40B4-BE49-F238E27FC236}">
                    <a16:creationId xmlns:a16="http://schemas.microsoft.com/office/drawing/2014/main" id="{C3DA4F4C-7175-DAEE-D852-2804D6BD5989}"/>
                  </a:ext>
                </a:extLst>
              </p14:cNvPr>
              <p14:cNvContentPartPr/>
              <p14:nvPr/>
            </p14:nvContentPartPr>
            <p14:xfrm>
              <a:off x="2063120" y="5038675"/>
              <a:ext cx="1869120" cy="1079280"/>
            </p14:xfrm>
          </p:contentPart>
        </mc:Choice>
        <mc:Fallback xmlns="">
          <p:pic>
            <p:nvPicPr>
              <p:cNvPr id="13" name="Mürekkep 12">
                <a:extLst>
                  <a:ext uri="{FF2B5EF4-FFF2-40B4-BE49-F238E27FC236}">
                    <a16:creationId xmlns:a16="http://schemas.microsoft.com/office/drawing/2014/main" id="{C3DA4F4C-7175-DAEE-D852-2804D6BD5989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057000" y="5032555"/>
                <a:ext cx="1881360" cy="1091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8" name="Grup 17">
            <a:extLst>
              <a:ext uri="{FF2B5EF4-FFF2-40B4-BE49-F238E27FC236}">
                <a16:creationId xmlns:a16="http://schemas.microsoft.com/office/drawing/2014/main" id="{2D58D6B8-61EE-2788-7874-8A65B2EB123F}"/>
              </a:ext>
            </a:extLst>
          </p:cNvPr>
          <p:cNvGrpSpPr/>
          <p:nvPr/>
        </p:nvGrpSpPr>
        <p:grpSpPr>
          <a:xfrm>
            <a:off x="1862960" y="4592275"/>
            <a:ext cx="232920" cy="1564200"/>
            <a:chOff x="2700177" y="4592275"/>
            <a:chExt cx="232920" cy="1564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7" name="Mürekkep 6">
                  <a:extLst>
                    <a:ext uri="{FF2B5EF4-FFF2-40B4-BE49-F238E27FC236}">
                      <a16:creationId xmlns:a16="http://schemas.microsoft.com/office/drawing/2014/main" id="{E9C4C7E5-8006-923D-5D83-733626C8F397}"/>
                    </a:ext>
                  </a:extLst>
                </p14:cNvPr>
                <p14:cNvContentPartPr/>
                <p14:nvPr/>
              </p14:nvContentPartPr>
              <p14:xfrm>
                <a:off x="2888817" y="4942915"/>
                <a:ext cx="360" cy="1213560"/>
              </p14:xfrm>
            </p:contentPart>
          </mc:Choice>
          <mc:Fallback xmlns="">
            <p:pic>
              <p:nvPicPr>
                <p:cNvPr id="7" name="Mürekkep 6">
                  <a:extLst>
                    <a:ext uri="{FF2B5EF4-FFF2-40B4-BE49-F238E27FC236}">
                      <a16:creationId xmlns:a16="http://schemas.microsoft.com/office/drawing/2014/main" id="{E9C4C7E5-8006-923D-5D83-733626C8F397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882697" y="4936795"/>
                  <a:ext cx="12600" cy="122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8" name="Mürekkep 7">
                  <a:extLst>
                    <a:ext uri="{FF2B5EF4-FFF2-40B4-BE49-F238E27FC236}">
                      <a16:creationId xmlns:a16="http://schemas.microsoft.com/office/drawing/2014/main" id="{D68DD803-8062-ED47-70A6-023363CAD088}"/>
                    </a:ext>
                  </a:extLst>
                </p14:cNvPr>
                <p14:cNvContentPartPr/>
                <p14:nvPr/>
              </p14:nvContentPartPr>
              <p14:xfrm>
                <a:off x="2888817" y="4644835"/>
                <a:ext cx="360" cy="406800"/>
              </p14:xfrm>
            </p:contentPart>
          </mc:Choice>
          <mc:Fallback xmlns="">
            <p:pic>
              <p:nvPicPr>
                <p:cNvPr id="8" name="Mürekkep 7">
                  <a:extLst>
                    <a:ext uri="{FF2B5EF4-FFF2-40B4-BE49-F238E27FC236}">
                      <a16:creationId xmlns:a16="http://schemas.microsoft.com/office/drawing/2014/main" id="{D68DD803-8062-ED47-70A6-023363CAD088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882697" y="4638715"/>
                  <a:ext cx="12600" cy="41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5" name="Mürekkep 14">
                  <a:extLst>
                    <a:ext uri="{FF2B5EF4-FFF2-40B4-BE49-F238E27FC236}">
                      <a16:creationId xmlns:a16="http://schemas.microsoft.com/office/drawing/2014/main" id="{33C38ED5-8225-99A0-78F2-A1D04B483D0F}"/>
                    </a:ext>
                  </a:extLst>
                </p14:cNvPr>
                <p14:cNvContentPartPr/>
                <p14:nvPr/>
              </p14:nvContentPartPr>
              <p14:xfrm>
                <a:off x="2700177" y="4923115"/>
                <a:ext cx="25920" cy="15120"/>
              </p14:xfrm>
            </p:contentPart>
          </mc:Choice>
          <mc:Fallback xmlns="">
            <p:pic>
              <p:nvPicPr>
                <p:cNvPr id="15" name="Mürekkep 14">
                  <a:extLst>
                    <a:ext uri="{FF2B5EF4-FFF2-40B4-BE49-F238E27FC236}">
                      <a16:creationId xmlns:a16="http://schemas.microsoft.com/office/drawing/2014/main" id="{33C38ED5-8225-99A0-78F2-A1D04B483D0F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694057" y="4916995"/>
                  <a:ext cx="3816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7" name="Mürekkep 16">
                  <a:extLst>
                    <a:ext uri="{FF2B5EF4-FFF2-40B4-BE49-F238E27FC236}">
                      <a16:creationId xmlns:a16="http://schemas.microsoft.com/office/drawing/2014/main" id="{E8DECBC9-C5D3-03CB-4473-E5896B465172}"/>
                    </a:ext>
                  </a:extLst>
                </p14:cNvPr>
                <p14:cNvContentPartPr/>
                <p14:nvPr/>
              </p14:nvContentPartPr>
              <p14:xfrm>
                <a:off x="2862537" y="4592275"/>
                <a:ext cx="70560" cy="91080"/>
              </p14:xfrm>
            </p:contentPart>
          </mc:Choice>
          <mc:Fallback xmlns="">
            <p:pic>
              <p:nvPicPr>
                <p:cNvPr id="17" name="Mürekkep 16">
                  <a:extLst>
                    <a:ext uri="{FF2B5EF4-FFF2-40B4-BE49-F238E27FC236}">
                      <a16:creationId xmlns:a16="http://schemas.microsoft.com/office/drawing/2014/main" id="{E8DECBC9-C5D3-03CB-4473-E5896B465172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856417" y="4586155"/>
                  <a:ext cx="82800" cy="103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9" name="Mürekkep 18">
                <a:extLst>
                  <a:ext uri="{FF2B5EF4-FFF2-40B4-BE49-F238E27FC236}">
                    <a16:creationId xmlns:a16="http://schemas.microsoft.com/office/drawing/2014/main" id="{A9A883D9-9A4A-7217-0FDE-77AA4F48DAAB}"/>
                  </a:ext>
                </a:extLst>
              </p14:cNvPr>
              <p14:cNvContentPartPr/>
              <p14:nvPr/>
            </p14:nvContentPartPr>
            <p14:xfrm>
              <a:off x="1958720" y="2536675"/>
              <a:ext cx="228240" cy="147960"/>
            </p14:xfrm>
          </p:contentPart>
        </mc:Choice>
        <mc:Fallback xmlns="">
          <p:pic>
            <p:nvPicPr>
              <p:cNvPr id="19" name="Mürekkep 18">
                <a:extLst>
                  <a:ext uri="{FF2B5EF4-FFF2-40B4-BE49-F238E27FC236}">
                    <a16:creationId xmlns:a16="http://schemas.microsoft.com/office/drawing/2014/main" id="{A9A883D9-9A4A-7217-0FDE-77AA4F48DAAB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952600" y="2530555"/>
                <a:ext cx="240480" cy="16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0" name="Mürekkep 19">
                <a:extLst>
                  <a:ext uri="{FF2B5EF4-FFF2-40B4-BE49-F238E27FC236}">
                    <a16:creationId xmlns:a16="http://schemas.microsoft.com/office/drawing/2014/main" id="{D9FE8B14-83A0-C412-5083-AEDB2541DA39}"/>
                  </a:ext>
                </a:extLst>
              </p14:cNvPr>
              <p14:cNvContentPartPr/>
              <p14:nvPr/>
            </p14:nvContentPartPr>
            <p14:xfrm>
              <a:off x="4357760" y="4280515"/>
              <a:ext cx="115200" cy="170280"/>
            </p14:xfrm>
          </p:contentPart>
        </mc:Choice>
        <mc:Fallback xmlns="">
          <p:pic>
            <p:nvPicPr>
              <p:cNvPr id="20" name="Mürekkep 19">
                <a:extLst>
                  <a:ext uri="{FF2B5EF4-FFF2-40B4-BE49-F238E27FC236}">
                    <a16:creationId xmlns:a16="http://schemas.microsoft.com/office/drawing/2014/main" id="{D9FE8B14-83A0-C412-5083-AEDB2541DA39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351640" y="4274395"/>
                <a:ext cx="127440" cy="18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3" name="Mürekkep 22">
                <a:extLst>
                  <a:ext uri="{FF2B5EF4-FFF2-40B4-BE49-F238E27FC236}">
                    <a16:creationId xmlns:a16="http://schemas.microsoft.com/office/drawing/2014/main" id="{C714A4B4-CE57-6C12-8326-E35F06A4CCAF}"/>
                  </a:ext>
                </a:extLst>
              </p14:cNvPr>
              <p14:cNvContentPartPr/>
              <p14:nvPr/>
            </p14:nvContentPartPr>
            <p14:xfrm>
              <a:off x="4688960" y="6062515"/>
              <a:ext cx="79560" cy="142200"/>
            </p14:xfrm>
          </p:contentPart>
        </mc:Choice>
        <mc:Fallback xmlns="">
          <p:pic>
            <p:nvPicPr>
              <p:cNvPr id="23" name="Mürekkep 22">
                <a:extLst>
                  <a:ext uri="{FF2B5EF4-FFF2-40B4-BE49-F238E27FC236}">
                    <a16:creationId xmlns:a16="http://schemas.microsoft.com/office/drawing/2014/main" id="{C714A4B4-CE57-6C12-8326-E35F06A4CCAF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682840" y="6056395"/>
                <a:ext cx="91800" cy="15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5" name="Mürekkep 24">
                <a:extLst>
                  <a:ext uri="{FF2B5EF4-FFF2-40B4-BE49-F238E27FC236}">
                    <a16:creationId xmlns:a16="http://schemas.microsoft.com/office/drawing/2014/main" id="{355E1CA3-A3CC-5581-22E6-1C82EA45FB64}"/>
                  </a:ext>
                </a:extLst>
              </p14:cNvPr>
              <p14:cNvContentPartPr/>
              <p14:nvPr/>
            </p14:nvContentPartPr>
            <p14:xfrm>
              <a:off x="1958720" y="3343435"/>
              <a:ext cx="220320" cy="162720"/>
            </p14:xfrm>
          </p:contentPart>
        </mc:Choice>
        <mc:Fallback xmlns="">
          <p:pic>
            <p:nvPicPr>
              <p:cNvPr id="25" name="Mürekkep 24">
                <a:extLst>
                  <a:ext uri="{FF2B5EF4-FFF2-40B4-BE49-F238E27FC236}">
                    <a16:creationId xmlns:a16="http://schemas.microsoft.com/office/drawing/2014/main" id="{355E1CA3-A3CC-5581-22E6-1C82EA45FB64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952600" y="3337315"/>
                <a:ext cx="232560" cy="17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6" name="Mürekkep 25">
                <a:extLst>
                  <a:ext uri="{FF2B5EF4-FFF2-40B4-BE49-F238E27FC236}">
                    <a16:creationId xmlns:a16="http://schemas.microsoft.com/office/drawing/2014/main" id="{9CF15465-6F2E-2507-9FEB-09EA4A6EAA16}"/>
                  </a:ext>
                </a:extLst>
              </p14:cNvPr>
              <p14:cNvContentPartPr/>
              <p14:nvPr/>
            </p14:nvContentPartPr>
            <p14:xfrm>
              <a:off x="3105320" y="4260355"/>
              <a:ext cx="171000" cy="168480"/>
            </p14:xfrm>
          </p:contentPart>
        </mc:Choice>
        <mc:Fallback xmlns="">
          <p:pic>
            <p:nvPicPr>
              <p:cNvPr id="26" name="Mürekkep 25">
                <a:extLst>
                  <a:ext uri="{FF2B5EF4-FFF2-40B4-BE49-F238E27FC236}">
                    <a16:creationId xmlns:a16="http://schemas.microsoft.com/office/drawing/2014/main" id="{9CF15465-6F2E-2507-9FEB-09EA4A6EAA16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099200" y="4254235"/>
                <a:ext cx="18324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7" name="Mürekkep 26">
                <a:extLst>
                  <a:ext uri="{FF2B5EF4-FFF2-40B4-BE49-F238E27FC236}">
                    <a16:creationId xmlns:a16="http://schemas.microsoft.com/office/drawing/2014/main" id="{0A7D721A-F35A-7B25-5E4D-077FCAB4F283}"/>
                  </a:ext>
                </a:extLst>
              </p14:cNvPr>
              <p14:cNvContentPartPr/>
              <p14:nvPr/>
            </p14:nvContentPartPr>
            <p14:xfrm>
              <a:off x="2667920" y="3525235"/>
              <a:ext cx="239400" cy="166680"/>
            </p14:xfrm>
          </p:contentPart>
        </mc:Choice>
        <mc:Fallback xmlns="">
          <p:pic>
            <p:nvPicPr>
              <p:cNvPr id="27" name="Mürekkep 26">
                <a:extLst>
                  <a:ext uri="{FF2B5EF4-FFF2-40B4-BE49-F238E27FC236}">
                    <a16:creationId xmlns:a16="http://schemas.microsoft.com/office/drawing/2014/main" id="{0A7D721A-F35A-7B25-5E4D-077FCAB4F283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661800" y="3519115"/>
                <a:ext cx="251640" cy="17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8" name="Mürekkep 27">
                <a:extLst>
                  <a:ext uri="{FF2B5EF4-FFF2-40B4-BE49-F238E27FC236}">
                    <a16:creationId xmlns:a16="http://schemas.microsoft.com/office/drawing/2014/main" id="{67ABCA9E-CBBD-68B5-1525-C473FA67CFF0}"/>
                  </a:ext>
                </a:extLst>
              </p14:cNvPr>
              <p14:cNvContentPartPr/>
              <p14:nvPr/>
            </p14:nvContentPartPr>
            <p14:xfrm>
              <a:off x="2635520" y="5327395"/>
              <a:ext cx="103680" cy="113040"/>
            </p14:xfrm>
          </p:contentPart>
        </mc:Choice>
        <mc:Fallback xmlns="">
          <p:pic>
            <p:nvPicPr>
              <p:cNvPr id="28" name="Mürekkep 27">
                <a:extLst>
                  <a:ext uri="{FF2B5EF4-FFF2-40B4-BE49-F238E27FC236}">
                    <a16:creationId xmlns:a16="http://schemas.microsoft.com/office/drawing/2014/main" id="{67ABCA9E-CBBD-68B5-1525-C473FA67CFF0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629400" y="5321275"/>
                <a:ext cx="115920" cy="12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9" name="Mürekkep 28">
                <a:extLst>
                  <a:ext uri="{FF2B5EF4-FFF2-40B4-BE49-F238E27FC236}">
                    <a16:creationId xmlns:a16="http://schemas.microsoft.com/office/drawing/2014/main" id="{1687BB60-ED52-B65E-A1F4-2A08E6D18CCC}"/>
                  </a:ext>
                </a:extLst>
              </p14:cNvPr>
              <p14:cNvContentPartPr/>
              <p14:nvPr/>
            </p14:nvContentPartPr>
            <p14:xfrm>
              <a:off x="1978520" y="5521075"/>
              <a:ext cx="173880" cy="124200"/>
            </p14:xfrm>
          </p:contentPart>
        </mc:Choice>
        <mc:Fallback xmlns="">
          <p:pic>
            <p:nvPicPr>
              <p:cNvPr id="29" name="Mürekkep 28">
                <a:extLst>
                  <a:ext uri="{FF2B5EF4-FFF2-40B4-BE49-F238E27FC236}">
                    <a16:creationId xmlns:a16="http://schemas.microsoft.com/office/drawing/2014/main" id="{1687BB60-ED52-B65E-A1F4-2A08E6D18CCC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972400" y="5514955"/>
                <a:ext cx="186120" cy="13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0" name="Mürekkep 29">
                <a:extLst>
                  <a:ext uri="{FF2B5EF4-FFF2-40B4-BE49-F238E27FC236}">
                    <a16:creationId xmlns:a16="http://schemas.microsoft.com/office/drawing/2014/main" id="{3F7CF04D-342D-1CB3-91EA-7E8E37AA8C97}"/>
                  </a:ext>
                </a:extLst>
              </p14:cNvPr>
              <p14:cNvContentPartPr/>
              <p14:nvPr/>
            </p14:nvContentPartPr>
            <p14:xfrm>
              <a:off x="2879960" y="6056035"/>
              <a:ext cx="122400" cy="156960"/>
            </p14:xfrm>
          </p:contentPart>
        </mc:Choice>
        <mc:Fallback xmlns="">
          <p:pic>
            <p:nvPicPr>
              <p:cNvPr id="30" name="Mürekkep 29">
                <a:extLst>
                  <a:ext uri="{FF2B5EF4-FFF2-40B4-BE49-F238E27FC236}">
                    <a16:creationId xmlns:a16="http://schemas.microsoft.com/office/drawing/2014/main" id="{3F7CF04D-342D-1CB3-91EA-7E8E37AA8C97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2873840" y="6049915"/>
                <a:ext cx="134640" cy="169200"/>
              </a:xfrm>
              <a:prstGeom prst="rect">
                <a:avLst/>
              </a:prstGeom>
            </p:spPr>
          </p:pic>
        </mc:Fallback>
      </mc:AlternateContent>
      <p:sp>
        <p:nvSpPr>
          <p:cNvPr id="31" name="Metin kutusu 30">
            <a:extLst>
              <a:ext uri="{FF2B5EF4-FFF2-40B4-BE49-F238E27FC236}">
                <a16:creationId xmlns:a16="http://schemas.microsoft.com/office/drawing/2014/main" id="{A002EFA3-A8F4-99DA-96A8-38982D4BA966}"/>
              </a:ext>
            </a:extLst>
          </p:cNvPr>
          <p:cNvSpPr txBox="1"/>
          <p:nvPr/>
        </p:nvSpPr>
        <p:spPr>
          <a:xfrm>
            <a:off x="5092038" y="2950301"/>
            <a:ext cx="28607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dirty="0">
                <a:solidFill>
                  <a:srgbClr val="FF0000"/>
                </a:solidFill>
              </a:rPr>
              <a:t>Pozitif Yönlü İlişki</a:t>
            </a:r>
          </a:p>
          <a:p>
            <a:pPr algn="ctr"/>
            <a:r>
              <a:rPr lang="tr-TR" dirty="0"/>
              <a:t>Y ve X eksenindeki değer </a:t>
            </a:r>
          </a:p>
          <a:p>
            <a:pPr algn="ctr"/>
            <a:r>
              <a:rPr lang="tr-TR" dirty="0"/>
              <a:t>aynı anda artar</a:t>
            </a:r>
          </a:p>
        </p:txBody>
      </p:sp>
      <p:sp>
        <p:nvSpPr>
          <p:cNvPr id="32" name="Metin kutusu 31">
            <a:extLst>
              <a:ext uri="{FF2B5EF4-FFF2-40B4-BE49-F238E27FC236}">
                <a16:creationId xmlns:a16="http://schemas.microsoft.com/office/drawing/2014/main" id="{275A61D9-B878-9EA3-4E38-B8ADE8FD142F}"/>
              </a:ext>
            </a:extLst>
          </p:cNvPr>
          <p:cNvSpPr txBox="1"/>
          <p:nvPr/>
        </p:nvSpPr>
        <p:spPr>
          <a:xfrm>
            <a:off x="5030418" y="5059410"/>
            <a:ext cx="31813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dirty="0">
                <a:solidFill>
                  <a:srgbClr val="FF0000"/>
                </a:solidFill>
              </a:rPr>
              <a:t>Negatif (ters) Yönlü İlişki</a:t>
            </a:r>
          </a:p>
          <a:p>
            <a:pPr algn="ctr"/>
            <a:r>
              <a:rPr lang="tr-TR" dirty="0"/>
              <a:t>Y ve X eksenindeki bir değer </a:t>
            </a:r>
          </a:p>
          <a:p>
            <a:pPr algn="ctr"/>
            <a:r>
              <a:rPr lang="tr-TR" dirty="0"/>
              <a:t>artıyorsa diğeri azalıyordur.</a:t>
            </a:r>
          </a:p>
        </p:txBody>
      </p:sp>
      <p:sp>
        <p:nvSpPr>
          <p:cNvPr id="34" name="Metin kutusu 33">
            <a:extLst>
              <a:ext uri="{FF2B5EF4-FFF2-40B4-BE49-F238E27FC236}">
                <a16:creationId xmlns:a16="http://schemas.microsoft.com/office/drawing/2014/main" id="{53B664D1-88F1-7978-2C04-BDABE2826800}"/>
              </a:ext>
            </a:extLst>
          </p:cNvPr>
          <p:cNvSpPr txBox="1"/>
          <p:nvPr/>
        </p:nvSpPr>
        <p:spPr>
          <a:xfrm>
            <a:off x="1683082" y="2402420"/>
            <a:ext cx="34106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600" dirty="0"/>
              <a:t>Y</a:t>
            </a:r>
          </a:p>
        </p:txBody>
      </p:sp>
      <p:sp>
        <p:nvSpPr>
          <p:cNvPr id="35" name="Metin kutusu 34">
            <a:extLst>
              <a:ext uri="{FF2B5EF4-FFF2-40B4-BE49-F238E27FC236}">
                <a16:creationId xmlns:a16="http://schemas.microsoft.com/office/drawing/2014/main" id="{F8540457-B9B7-F295-D663-56340C8D9C92}"/>
              </a:ext>
            </a:extLst>
          </p:cNvPr>
          <p:cNvSpPr txBox="1"/>
          <p:nvPr/>
        </p:nvSpPr>
        <p:spPr>
          <a:xfrm>
            <a:off x="1683082" y="4503127"/>
            <a:ext cx="34106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600" dirty="0"/>
              <a:t>Y</a:t>
            </a:r>
          </a:p>
        </p:txBody>
      </p:sp>
      <p:sp>
        <p:nvSpPr>
          <p:cNvPr id="36" name="Metin kutusu 35">
            <a:extLst>
              <a:ext uri="{FF2B5EF4-FFF2-40B4-BE49-F238E27FC236}">
                <a16:creationId xmlns:a16="http://schemas.microsoft.com/office/drawing/2014/main" id="{1A287571-72BF-285D-70A4-B302ED312ED0}"/>
              </a:ext>
            </a:extLst>
          </p:cNvPr>
          <p:cNvSpPr txBox="1"/>
          <p:nvPr/>
        </p:nvSpPr>
        <p:spPr>
          <a:xfrm>
            <a:off x="4518428" y="4175318"/>
            <a:ext cx="34106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600" dirty="0"/>
              <a:t>X</a:t>
            </a:r>
          </a:p>
        </p:txBody>
      </p:sp>
      <p:sp>
        <p:nvSpPr>
          <p:cNvPr id="37" name="Metin kutusu 36">
            <a:extLst>
              <a:ext uri="{FF2B5EF4-FFF2-40B4-BE49-F238E27FC236}">
                <a16:creationId xmlns:a16="http://schemas.microsoft.com/office/drawing/2014/main" id="{995F0DC2-B9B8-67B2-C55F-AEBDABA12284}"/>
              </a:ext>
            </a:extLst>
          </p:cNvPr>
          <p:cNvSpPr txBox="1"/>
          <p:nvPr/>
        </p:nvSpPr>
        <p:spPr>
          <a:xfrm>
            <a:off x="4750974" y="5959118"/>
            <a:ext cx="34106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600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64311319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B11C5CF-0CBF-D4BE-ADD4-836B04732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Talep </a:t>
            </a:r>
            <a:r>
              <a:rPr lang="tr-TR" dirty="0" err="1"/>
              <a:t>Şedülü</a:t>
            </a:r>
            <a:r>
              <a:rPr lang="tr-TR" dirty="0"/>
              <a:t> ve Eğrisi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0482B2A8-6576-698F-CB72-7DEA574E9F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Alıcıların farklı fiyat seviyelerinde bir maldan ne kadar talep ettiklerini gösterir.</a:t>
            </a:r>
          </a:p>
          <a:p>
            <a:r>
              <a:rPr lang="tr-TR" dirty="0"/>
              <a:t>Talep </a:t>
            </a:r>
            <a:r>
              <a:rPr lang="tr-TR" dirty="0">
                <a:solidFill>
                  <a:srgbClr val="FF0000"/>
                </a:solidFill>
              </a:rPr>
              <a:t>(</a:t>
            </a:r>
            <a:r>
              <a:rPr lang="tr-TR" dirty="0" err="1">
                <a:solidFill>
                  <a:srgbClr val="FF0000"/>
                </a:solidFill>
              </a:rPr>
              <a:t>Demand</a:t>
            </a:r>
            <a:r>
              <a:rPr lang="tr-TR" dirty="0">
                <a:solidFill>
                  <a:srgbClr val="FF0000"/>
                </a:solidFill>
              </a:rPr>
              <a:t>) = D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88150031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B11C5CF-0CBF-D4BE-ADD4-836B04732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Talep </a:t>
            </a:r>
            <a:r>
              <a:rPr lang="tr-TR" dirty="0" err="1"/>
              <a:t>Şedülü</a:t>
            </a:r>
            <a:r>
              <a:rPr lang="tr-TR" dirty="0"/>
              <a:t> ve Eğrisi</a:t>
            </a:r>
          </a:p>
        </p:txBody>
      </p:sp>
      <p:pic>
        <p:nvPicPr>
          <p:cNvPr id="3" name="Resim 2" descr="metin, çizgi, diyagram, öykü gelişim çizgisi; kumpas; grafiğini çıkarma içeren bir resim&#10;&#10;Açıklama otomatik olarak oluşturuldu">
            <a:extLst>
              <a:ext uri="{FF2B5EF4-FFF2-40B4-BE49-F238E27FC236}">
                <a16:creationId xmlns:a16="http://schemas.microsoft.com/office/drawing/2014/main" id="{E57C6131-EE00-D270-174C-76C02A7803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094" y="2204864"/>
            <a:ext cx="6119812" cy="407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6757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 wrap="square" lIns="92075" tIns="46037" rIns="92075" bIns="46037" anchor="b">
            <a:normAutofit/>
          </a:bodyPr>
          <a:lstStyle/>
          <a:p>
            <a:r>
              <a:rPr lang="tr-TR" dirty="0"/>
              <a:t>İktisadın Konusu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 wrap="square" lIns="182562" tIns="46037" rIns="182562" bIns="46037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tr-TR" sz="2000" dirty="0">
                <a:solidFill>
                  <a:srgbClr val="FF0000"/>
                </a:solidFill>
              </a:rPr>
              <a:t>İktisadi Ajanların Seçimleri</a:t>
            </a:r>
            <a:r>
              <a:rPr lang="tr-TR" sz="2000" dirty="0"/>
              <a:t>. Kim Bu 007’ler?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tr-TR" sz="2000" dirty="0"/>
              <a:t>İktisadi </a:t>
            </a:r>
            <a:r>
              <a:rPr lang="tr-TR" sz="2000" dirty="0">
                <a:solidFill>
                  <a:srgbClr val="FF0000"/>
                </a:solidFill>
              </a:rPr>
              <a:t>Karar</a:t>
            </a:r>
            <a:r>
              <a:rPr lang="tr-TR" sz="2000" dirty="0"/>
              <a:t> Alan, </a:t>
            </a:r>
            <a:r>
              <a:rPr lang="tr-TR" sz="2000" dirty="0">
                <a:solidFill>
                  <a:srgbClr val="FF0000"/>
                </a:solidFill>
              </a:rPr>
              <a:t>Seçimde</a:t>
            </a:r>
            <a:r>
              <a:rPr lang="tr-TR" sz="2000" dirty="0"/>
              <a:t> Bulunan </a:t>
            </a:r>
            <a:r>
              <a:rPr lang="tr-TR" sz="2000" dirty="0">
                <a:solidFill>
                  <a:srgbClr val="FF0000"/>
                </a:solidFill>
              </a:rPr>
              <a:t>Birey</a:t>
            </a:r>
            <a:r>
              <a:rPr lang="tr-TR" sz="2000" dirty="0"/>
              <a:t> ve </a:t>
            </a:r>
            <a:r>
              <a:rPr lang="tr-TR" sz="2000" dirty="0">
                <a:solidFill>
                  <a:srgbClr val="FF0000"/>
                </a:solidFill>
              </a:rPr>
              <a:t>Grupların</a:t>
            </a:r>
            <a:r>
              <a:rPr lang="tr-TR" sz="2000" dirty="0"/>
              <a:t> Tümü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tr-TR" sz="2000" dirty="0"/>
              <a:t>Hane halkları, Tüketiciler vd. (Bireyler)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tr-TR" sz="2000" dirty="0"/>
              <a:t>Firmalar (Şirketler)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tr-TR" sz="2000" dirty="0"/>
              <a:t>Siyasi Partiler? Sivil Toplum Kuruluşları? Lobiler? (Grup)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tr-TR" sz="2000" dirty="0"/>
              <a:t>Devletler</a:t>
            </a:r>
          </a:p>
        </p:txBody>
      </p:sp>
      <p:pic>
        <p:nvPicPr>
          <p:cNvPr id="3" name="Resim 2" descr="kişi, şahıs, resmi kıyafet, spor ceket, giyim içeren bir resim&#10;&#10;Açıklama otomatik olarak oluşturuldu">
            <a:extLst>
              <a:ext uri="{FF2B5EF4-FFF2-40B4-BE49-F238E27FC236}">
                <a16:creationId xmlns:a16="http://schemas.microsoft.com/office/drawing/2014/main" id="{DDBAD92F-15E4-FFB3-C767-2D6078777B4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02" r="21519"/>
          <a:stretch/>
        </p:blipFill>
        <p:spPr>
          <a:xfrm>
            <a:off x="5145088" y="2017713"/>
            <a:ext cx="3810000" cy="4114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72935014"/>
      </p:ext>
    </p:extLst>
  </p:cSld>
  <p:clrMapOvr>
    <a:masterClrMapping/>
  </p:clrMapOvr>
  <p:transition spd="med">
    <p:fade/>
  </p:transition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B11C5CF-0CBF-D4BE-ADD4-836B04732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Talep </a:t>
            </a:r>
            <a:r>
              <a:rPr lang="tr-TR" dirty="0" err="1"/>
              <a:t>Şedülü</a:t>
            </a:r>
            <a:r>
              <a:rPr lang="tr-TR" dirty="0"/>
              <a:t> ve Eğrisi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0482B2A8-6576-698F-CB72-7DEA574E9F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Ödemeye isteklilik (</a:t>
            </a:r>
            <a:r>
              <a:rPr lang="tr-TR" dirty="0" err="1"/>
              <a:t>willigness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pay)</a:t>
            </a:r>
            <a:endParaRPr lang="tr-TR" dirty="0">
              <a:solidFill>
                <a:srgbClr val="FF0000"/>
              </a:solidFill>
            </a:endParaRPr>
          </a:p>
          <a:p>
            <a:r>
              <a:rPr lang="tr-TR" dirty="0">
                <a:solidFill>
                  <a:srgbClr val="FF0000"/>
                </a:solidFill>
              </a:rPr>
              <a:t>Azalan marjinal yarar:  </a:t>
            </a:r>
            <a:r>
              <a:rPr lang="tr-TR" dirty="0"/>
              <a:t>bir üründen ne kadar tüketirsen her ek birim için ödeme daha az istekli olunur.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90063981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B11C5CF-0CBF-D4BE-ADD4-836B04732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Bireysel Talep ve Piyasa Talebi</a:t>
            </a:r>
          </a:p>
        </p:txBody>
      </p:sp>
      <p:pic>
        <p:nvPicPr>
          <p:cNvPr id="5" name="İçerik Yer Tutucusu 4" descr="metin, ekran görüntüsü, çizgi, diyagram içeren bir resim&#10;&#10;Açıklama otomatik olarak oluşturuldu">
            <a:extLst>
              <a:ext uri="{FF2B5EF4-FFF2-40B4-BE49-F238E27FC236}">
                <a16:creationId xmlns:a16="http://schemas.microsoft.com/office/drawing/2014/main" id="{AE90B4B3-4931-243A-3B66-2DB680F883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660" y="1895871"/>
            <a:ext cx="6120679" cy="4941169"/>
          </a:xfrm>
        </p:spPr>
      </p:pic>
    </p:spTree>
    <p:extLst>
      <p:ext uri="{BB962C8B-B14F-4D97-AF65-F5344CB8AC3E}">
        <p14:creationId xmlns:p14="http://schemas.microsoft.com/office/powerpoint/2010/main" val="2171987154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B11C5CF-0CBF-D4BE-ADD4-836B04732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Talebi Etkileyen Unsurlar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0482B2A8-6576-698F-CB72-7DEA574E9F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Zevk ve tercihler</a:t>
            </a:r>
          </a:p>
          <a:p>
            <a:r>
              <a:rPr lang="tr-TR" dirty="0"/>
              <a:t>Gelir ve Servet</a:t>
            </a:r>
          </a:p>
          <a:p>
            <a:r>
              <a:rPr lang="tr-TR" dirty="0"/>
              <a:t>İkame Malın Fiyatı</a:t>
            </a:r>
          </a:p>
          <a:p>
            <a:r>
              <a:rPr lang="tr-TR" dirty="0"/>
              <a:t>Enflasyon beklentileri</a:t>
            </a:r>
          </a:p>
          <a:p>
            <a:r>
              <a:rPr lang="tr-TR" dirty="0"/>
              <a:t>Alıcıların sayısı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23713920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B11C5CF-0CBF-D4BE-ADD4-836B04732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Talep Edilen Miktarı Etkileyen Unsurlar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0482B2A8-6576-698F-CB72-7DEA574E9F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Sadece FİYAT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75321405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B11C5CF-0CBF-D4BE-ADD4-836B04732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Tüketici Güven Endeksi</a:t>
            </a:r>
          </a:p>
        </p:txBody>
      </p:sp>
      <p:pic>
        <p:nvPicPr>
          <p:cNvPr id="6" name="İçerik Yer Tutucusu 5" descr="metin, öykü gelişim çizgisi; kumpas; grafiğini çıkarma, diyagram, çizgi içeren bir resim&#10;&#10;Açıklama otomatik olarak oluşturuldu">
            <a:extLst>
              <a:ext uri="{FF2B5EF4-FFF2-40B4-BE49-F238E27FC236}">
                <a16:creationId xmlns:a16="http://schemas.microsoft.com/office/drawing/2014/main" id="{27FEB8E5-23C8-0B0D-15BC-A8FCD00223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916832"/>
            <a:ext cx="5760640" cy="4659507"/>
          </a:xfrm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92AABCBC-DE1A-3603-28E4-0DB57D96825A}"/>
              </a:ext>
            </a:extLst>
          </p:cNvPr>
          <p:cNvSpPr txBox="1"/>
          <p:nvPr/>
        </p:nvSpPr>
        <p:spPr>
          <a:xfrm>
            <a:off x="251520" y="2132856"/>
            <a:ext cx="2808312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rgbClr val="FF0000"/>
                </a:solidFill>
              </a:rPr>
              <a:t>Aylık Tüketici Eğilim Anketi ile</a:t>
            </a:r>
            <a:r>
              <a:rPr lang="tr-TR" sz="2000" dirty="0"/>
              <a:t>; tüketicilerin kişisel mali durumları ve genel ekonomiye ilişkin mevcut durum değerlendirmeleri ve gelecek dönem beklentileri ile yakın gelecekteki harcama ve tasarruf eğilimlerinin ölçülmesi amaçlanmaktadır.</a:t>
            </a:r>
          </a:p>
        </p:txBody>
      </p:sp>
    </p:spTree>
    <p:extLst>
      <p:ext uri="{BB962C8B-B14F-4D97-AF65-F5344CB8AC3E}">
        <p14:creationId xmlns:p14="http://schemas.microsoft.com/office/powerpoint/2010/main" val="2351321042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B11C5CF-0CBF-D4BE-ADD4-836B04732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Arz Kanunu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0482B2A8-6576-698F-CB72-7DEA574E9F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Ceteris</a:t>
            </a:r>
            <a:r>
              <a:rPr lang="tr-TR" dirty="0"/>
              <a:t> </a:t>
            </a:r>
            <a:r>
              <a:rPr lang="tr-TR" dirty="0" err="1"/>
              <a:t>Paribus</a:t>
            </a:r>
            <a:r>
              <a:rPr lang="tr-TR" dirty="0"/>
              <a:t> altında malın </a:t>
            </a:r>
            <a:r>
              <a:rPr lang="tr-TR" dirty="0">
                <a:solidFill>
                  <a:srgbClr val="FF0000"/>
                </a:solidFill>
              </a:rPr>
              <a:t>fiyatı arttıkça</a:t>
            </a:r>
            <a:r>
              <a:rPr lang="tr-TR" dirty="0"/>
              <a:t> arz edilen </a:t>
            </a:r>
            <a:r>
              <a:rPr lang="tr-TR" dirty="0">
                <a:solidFill>
                  <a:srgbClr val="FF0000"/>
                </a:solidFill>
              </a:rPr>
              <a:t>miktar</a:t>
            </a:r>
            <a:r>
              <a:rPr lang="tr-TR" dirty="0"/>
              <a:t> </a:t>
            </a:r>
            <a:r>
              <a:rPr lang="tr-TR" dirty="0">
                <a:solidFill>
                  <a:srgbClr val="FF0000"/>
                </a:solidFill>
              </a:rPr>
              <a:t>artar</a:t>
            </a:r>
            <a:r>
              <a:rPr lang="tr-TR" dirty="0"/>
              <a:t>.</a:t>
            </a:r>
          </a:p>
          <a:p>
            <a:r>
              <a:rPr lang="tr-TR" dirty="0"/>
              <a:t>Malın fiyatı ve talep miktarı arasında </a:t>
            </a:r>
            <a:r>
              <a:rPr lang="tr-TR" dirty="0">
                <a:solidFill>
                  <a:srgbClr val="00B050"/>
                </a:solidFill>
              </a:rPr>
              <a:t>pozitif</a:t>
            </a:r>
            <a:r>
              <a:rPr lang="tr-TR" dirty="0"/>
              <a:t> (aynı yönlü) ilişki vardır.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49884776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B11C5CF-0CBF-D4BE-ADD4-836B04732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Arz </a:t>
            </a:r>
            <a:r>
              <a:rPr lang="tr-TR" dirty="0" err="1"/>
              <a:t>Şedülü</a:t>
            </a:r>
            <a:r>
              <a:rPr lang="tr-TR" dirty="0"/>
              <a:t> ve Eğrisi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0482B2A8-6576-698F-CB72-7DEA574E9F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Satıcıların farklı fiyat seviyelerinde bir maldan ne kadar arz ettiklerini gösterir.</a:t>
            </a:r>
          </a:p>
          <a:p>
            <a:r>
              <a:rPr lang="tr-TR" dirty="0"/>
              <a:t>Arz </a:t>
            </a:r>
            <a:r>
              <a:rPr lang="tr-TR" dirty="0">
                <a:solidFill>
                  <a:srgbClr val="FF0000"/>
                </a:solidFill>
              </a:rPr>
              <a:t>(</a:t>
            </a:r>
            <a:r>
              <a:rPr lang="tr-TR" dirty="0" err="1">
                <a:solidFill>
                  <a:srgbClr val="FF0000"/>
                </a:solidFill>
              </a:rPr>
              <a:t>Supply</a:t>
            </a:r>
            <a:r>
              <a:rPr lang="tr-TR" dirty="0">
                <a:solidFill>
                  <a:srgbClr val="FF0000"/>
                </a:solidFill>
              </a:rPr>
              <a:t>) = S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79985218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B11C5CF-0CBF-D4BE-ADD4-836B04732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Bireysel ve Piyasa Arz Eğrisi</a:t>
            </a:r>
          </a:p>
        </p:txBody>
      </p:sp>
      <p:pic>
        <p:nvPicPr>
          <p:cNvPr id="7" name="Resim 6" descr="metin, diyagram, çizgi, öykü gelişim çizgisi; kumpas; grafiğini çıkarma içeren bir resim&#10;&#10;Açıklama otomatik olarak oluşturuldu">
            <a:extLst>
              <a:ext uri="{FF2B5EF4-FFF2-40B4-BE49-F238E27FC236}">
                <a16:creationId xmlns:a16="http://schemas.microsoft.com/office/drawing/2014/main" id="{2020E561-4144-FB35-E372-944D5FFBBB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500" y="2025650"/>
            <a:ext cx="6223000" cy="483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653627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B11C5CF-0CBF-D4BE-ADD4-836B04732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Arz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0482B2A8-6576-698F-CB72-7DEA574E9F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Kabul etmeye isteklilik (</a:t>
            </a:r>
            <a:r>
              <a:rPr lang="tr-TR" dirty="0" err="1"/>
              <a:t>willigness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accept</a:t>
            </a:r>
            <a:r>
              <a:rPr lang="tr-TR" dirty="0"/>
              <a:t>)</a:t>
            </a:r>
            <a:endParaRPr lang="tr-TR" dirty="0">
              <a:solidFill>
                <a:srgbClr val="FF0000"/>
              </a:solidFill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0473858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B11C5CF-0CBF-D4BE-ADD4-836B04732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Arzı Etkileyen Unsurlar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0482B2A8-6576-698F-CB72-7DEA574E9F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Girdi Fiyatları</a:t>
            </a:r>
          </a:p>
          <a:p>
            <a:r>
              <a:rPr lang="tr-TR" dirty="0"/>
              <a:t>Teknoloji</a:t>
            </a:r>
          </a:p>
          <a:p>
            <a:r>
              <a:rPr lang="tr-TR" dirty="0"/>
              <a:t>Satıcı Sayısı</a:t>
            </a:r>
          </a:p>
          <a:p>
            <a:r>
              <a:rPr lang="tr-TR" dirty="0"/>
              <a:t>Satıcıların Beklentileri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03302179"/>
      </p:ext>
    </p:extLst>
  </p:cSld>
  <p:clrMapOvr>
    <a:masterClrMapping/>
  </p:clrMapOvr>
</p:sld>
</file>

<file path=ppt/theme/theme1.xml><?xml version="1.0" encoding="utf-8"?>
<a:theme xmlns:a="http://schemas.openxmlformats.org/drawingml/2006/main" name="Blends">
  <a:themeElements>
    <a:clrScheme name="Blends 5">
      <a:dk1>
        <a:srgbClr val="000000"/>
      </a:dk1>
      <a:lt1>
        <a:srgbClr val="FFFFFF"/>
      </a:lt1>
      <a:dk2>
        <a:srgbClr val="000066"/>
      </a:dk2>
      <a:lt2>
        <a:srgbClr val="333333"/>
      </a:lt2>
      <a:accent1>
        <a:srgbClr val="C4709A"/>
      </a:accent1>
      <a:accent2>
        <a:srgbClr val="4B4EB5"/>
      </a:accent2>
      <a:accent3>
        <a:srgbClr val="FFFFFF"/>
      </a:accent3>
      <a:accent4>
        <a:srgbClr val="000000"/>
      </a:accent4>
      <a:accent5>
        <a:srgbClr val="DEBBCA"/>
      </a:accent5>
      <a:accent6>
        <a:srgbClr val="4346A4"/>
      </a:accent6>
      <a:hlink>
        <a:srgbClr val="C481CF"/>
      </a:hlink>
      <a:folHlink>
        <a:srgbClr val="76B749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arketSpecific xmlns="d1af3920-8fda-4ad5-98bb-96475601b038">false</MarketSpecific>
    <ApprovalStatus xmlns="d1af3920-8fda-4ad5-98bb-96475601b038">InProgress</ApprovalStatus>
    <LocComments xmlns="d1af3920-8fda-4ad5-98bb-96475601b038" xsi:nil="true"/>
    <DirectSourceMarket xmlns="d1af3920-8fda-4ad5-98bb-96475601b038">english</DirectSourceMarket>
    <ThumbnailAssetId xmlns="d1af3920-8fda-4ad5-98bb-96475601b038" xsi:nil="true"/>
    <PrimaryImageGen xmlns="d1af3920-8fda-4ad5-98bb-96475601b038">false</PrimaryImageGen>
    <LegacyData xmlns="d1af3920-8fda-4ad5-98bb-96475601b038" xsi:nil="true"/>
    <TPFriendlyName xmlns="d1af3920-8fda-4ad5-98bb-96475601b038" xsi:nil="true"/>
    <NumericId xmlns="d1af3920-8fda-4ad5-98bb-96475601b038" xsi:nil="true"/>
    <LocRecommendedHandoff xmlns="d1af3920-8fda-4ad5-98bb-96475601b038" xsi:nil="true"/>
    <BlockPublish xmlns="d1af3920-8fda-4ad5-98bb-96475601b038">false</BlockPublish>
    <BusinessGroup xmlns="d1af3920-8fda-4ad5-98bb-96475601b038" xsi:nil="true"/>
    <OpenTemplate xmlns="d1af3920-8fda-4ad5-98bb-96475601b038">false</OpenTemplate>
    <SourceTitle xmlns="d1af3920-8fda-4ad5-98bb-96475601b038" xsi:nil="true"/>
    <APEditor xmlns="d1af3920-8fda-4ad5-98bb-96475601b038">
      <UserInfo>
        <DisplayName/>
        <AccountId xsi:nil="true"/>
        <AccountType/>
      </UserInfo>
    </APEditor>
    <UALocComments xmlns="d1af3920-8fda-4ad5-98bb-96475601b038">2007 Template UpLeveling Do Not HandOff</UALocComments>
    <IntlLangReviewDate xmlns="d1af3920-8fda-4ad5-98bb-96475601b038" xsi:nil="true"/>
    <PublishStatusLookup xmlns="d1af3920-8fda-4ad5-98bb-96475601b038">
      <Value>352829</Value>
      <Value>352832</Value>
    </PublishStatusLookup>
    <ParentAssetId xmlns="d1af3920-8fda-4ad5-98bb-96475601b038" xsi:nil="true"/>
    <FeatureTagsTaxHTField0 xmlns="d1af3920-8fda-4ad5-98bb-96475601b038">
      <Terms xmlns="http://schemas.microsoft.com/office/infopath/2007/PartnerControls"/>
    </FeatureTagsTaxHTField0>
    <MachineTranslated xmlns="d1af3920-8fda-4ad5-98bb-96475601b038">false</MachineTranslated>
    <Providers xmlns="d1af3920-8fda-4ad5-98bb-96475601b038" xsi:nil="true"/>
    <OriginalSourceMarket xmlns="d1af3920-8fda-4ad5-98bb-96475601b038">english</OriginalSourceMarket>
    <APDescription xmlns="d1af3920-8fda-4ad5-98bb-96475601b038" xsi:nil="true"/>
    <ContentItem xmlns="d1af3920-8fda-4ad5-98bb-96475601b038" xsi:nil="true"/>
    <ClipArtFilename xmlns="d1af3920-8fda-4ad5-98bb-96475601b038" xsi:nil="true"/>
    <TPInstallLocation xmlns="d1af3920-8fda-4ad5-98bb-96475601b038" xsi:nil="true"/>
    <TimesCloned xmlns="d1af3920-8fda-4ad5-98bb-96475601b038" xsi:nil="true"/>
    <PublishTargets xmlns="d1af3920-8fda-4ad5-98bb-96475601b038">OfficeOnlineVNext,OfficeOnline</PublishTargets>
    <AcquiredFrom xmlns="d1af3920-8fda-4ad5-98bb-96475601b038">Internal MS</AcquiredFrom>
    <AssetStart xmlns="d1af3920-8fda-4ad5-98bb-96475601b038">2012-01-27T16:40:00+00:00</AssetStart>
    <FriendlyTitle xmlns="d1af3920-8fda-4ad5-98bb-96475601b038" xsi:nil="true"/>
    <Provider xmlns="d1af3920-8fda-4ad5-98bb-96475601b038" xsi:nil="true"/>
    <LastHandOff xmlns="d1af3920-8fda-4ad5-98bb-96475601b038" xsi:nil="true"/>
    <Manager xmlns="d1af3920-8fda-4ad5-98bb-96475601b038" xsi:nil="true"/>
    <UALocRecommendation xmlns="d1af3920-8fda-4ad5-98bb-96475601b038">Localize</UALocRecommendation>
    <ArtSampleDocs xmlns="d1af3920-8fda-4ad5-98bb-96475601b038" xsi:nil="true"/>
    <UACurrentWords xmlns="d1af3920-8fda-4ad5-98bb-96475601b038" xsi:nil="true"/>
    <TPClientViewer xmlns="d1af3920-8fda-4ad5-98bb-96475601b038" xsi:nil="true"/>
    <TemplateStatus xmlns="d1af3920-8fda-4ad5-98bb-96475601b038" xsi:nil="true"/>
    <ShowIn xmlns="d1af3920-8fda-4ad5-98bb-96475601b038">Show everywhere</ShowIn>
    <CSXHash xmlns="d1af3920-8fda-4ad5-98bb-96475601b038" xsi:nil="true"/>
    <Downloads xmlns="d1af3920-8fda-4ad5-98bb-96475601b038">0</Downloads>
    <VoteCount xmlns="d1af3920-8fda-4ad5-98bb-96475601b038" xsi:nil="true"/>
    <OOCacheId xmlns="d1af3920-8fda-4ad5-98bb-96475601b038" xsi:nil="true"/>
    <IsDeleted xmlns="d1af3920-8fda-4ad5-98bb-96475601b038">false</IsDeleted>
    <InternalTagsTaxHTField0 xmlns="d1af3920-8fda-4ad5-98bb-96475601b038">
      <Terms xmlns="http://schemas.microsoft.com/office/infopath/2007/PartnerControls"/>
    </InternalTagsTaxHTField0>
    <UANotes xmlns="d1af3920-8fda-4ad5-98bb-96475601b038">2003 to 2007 conversion</UANotes>
    <AssetExpire xmlns="d1af3920-8fda-4ad5-98bb-96475601b038">2035-01-01T08:00:00+00:00</AssetExpire>
    <CSXSubmissionMarket xmlns="d1af3920-8fda-4ad5-98bb-96475601b038" xsi:nil="true"/>
    <DSATActionTaken xmlns="d1af3920-8fda-4ad5-98bb-96475601b038" xsi:nil="true"/>
    <SubmitterId xmlns="d1af3920-8fda-4ad5-98bb-96475601b038" xsi:nil="true"/>
    <EditorialTags xmlns="d1af3920-8fda-4ad5-98bb-96475601b038" xsi:nil="true"/>
    <TPExecutable xmlns="d1af3920-8fda-4ad5-98bb-96475601b038" xsi:nil="true"/>
    <CSXSubmissionDate xmlns="d1af3920-8fda-4ad5-98bb-96475601b038" xsi:nil="true"/>
    <CSXUpdate xmlns="d1af3920-8fda-4ad5-98bb-96475601b038">false</CSXUpdate>
    <AssetType xmlns="d1af3920-8fda-4ad5-98bb-96475601b038">TP</AssetType>
    <ApprovalLog xmlns="d1af3920-8fda-4ad5-98bb-96475601b038" xsi:nil="true"/>
    <BugNumber xmlns="d1af3920-8fda-4ad5-98bb-96475601b038" xsi:nil="true"/>
    <OriginAsset xmlns="d1af3920-8fda-4ad5-98bb-96475601b038" xsi:nil="true"/>
    <TPComponent xmlns="d1af3920-8fda-4ad5-98bb-96475601b038" xsi:nil="true"/>
    <Milestone xmlns="d1af3920-8fda-4ad5-98bb-96475601b038" xsi:nil="true"/>
    <RecommendationsModifier xmlns="d1af3920-8fda-4ad5-98bb-96475601b038" xsi:nil="true"/>
    <AssetId xmlns="d1af3920-8fda-4ad5-98bb-96475601b038">TP102821058</AssetId>
    <PolicheckWords xmlns="d1af3920-8fda-4ad5-98bb-96475601b038" xsi:nil="true"/>
    <TPLaunchHelpLink xmlns="d1af3920-8fda-4ad5-98bb-96475601b038" xsi:nil="true"/>
    <IntlLocPriority xmlns="d1af3920-8fda-4ad5-98bb-96475601b038" xsi:nil="true"/>
    <TPApplication xmlns="d1af3920-8fda-4ad5-98bb-96475601b038" xsi:nil="true"/>
    <IntlLangReviewer xmlns="d1af3920-8fda-4ad5-98bb-96475601b038" xsi:nil="true"/>
    <HandoffToMSDN xmlns="d1af3920-8fda-4ad5-98bb-96475601b038" xsi:nil="true"/>
    <PlannedPubDate xmlns="d1af3920-8fda-4ad5-98bb-96475601b038" xsi:nil="true"/>
    <CrawlForDependencies xmlns="d1af3920-8fda-4ad5-98bb-96475601b038">false</CrawlForDependencies>
    <LocLastLocAttemptVersionLookup xmlns="d1af3920-8fda-4ad5-98bb-96475601b038">814368</LocLastLocAttemptVersionLookup>
    <TrustLevel xmlns="d1af3920-8fda-4ad5-98bb-96475601b038">1 Microsoft Managed Content</TrustLevel>
    <CampaignTagsTaxHTField0 xmlns="d1af3920-8fda-4ad5-98bb-96475601b038">
      <Terms xmlns="http://schemas.microsoft.com/office/infopath/2007/PartnerControls"/>
    </CampaignTagsTaxHTField0>
    <TPNamespace xmlns="d1af3920-8fda-4ad5-98bb-96475601b038" xsi:nil="true"/>
    <TaxCatchAll xmlns="d1af3920-8fda-4ad5-98bb-96475601b038"/>
    <IsSearchable xmlns="d1af3920-8fda-4ad5-98bb-96475601b038">false</IsSearchable>
    <TemplateTemplateType xmlns="d1af3920-8fda-4ad5-98bb-96475601b038">PowerPoint 12 Default</TemplateTemplateType>
    <Markets xmlns="d1af3920-8fda-4ad5-98bb-96475601b038"/>
    <IntlLangReview xmlns="d1af3920-8fda-4ad5-98bb-96475601b038">false</IntlLangReview>
    <UAProjectedTotalWords xmlns="d1af3920-8fda-4ad5-98bb-96475601b038" xsi:nil="true"/>
    <OutputCachingOn xmlns="d1af3920-8fda-4ad5-98bb-96475601b038">false</OutputCachingOn>
    <LocMarketGroupTiers2 xmlns="d1af3920-8fda-4ad5-98bb-96475601b038">,t:Tier 1,t:Tier 2,t:Tier 3,</LocMarketGroupTiers2>
    <APAuthor xmlns="d1af3920-8fda-4ad5-98bb-96475601b038">
      <UserInfo>
        <DisplayName/>
        <AccountId>2365</AccountId>
        <AccountType/>
      </UserInfo>
    </APAuthor>
    <TPCommandLine xmlns="d1af3920-8fda-4ad5-98bb-96475601b038" xsi:nil="true"/>
    <LocManualTestRequired xmlns="d1af3920-8fda-4ad5-98bb-96475601b038">false</LocManualTestRequired>
    <TPAppVersion xmlns="d1af3920-8fda-4ad5-98bb-96475601b038" xsi:nil="true"/>
    <EditorialStatus xmlns="d1af3920-8fda-4ad5-98bb-96475601b038" xsi:nil="true"/>
    <LastModifiedDateTime xmlns="d1af3920-8fda-4ad5-98bb-96475601b038" xsi:nil="true"/>
    <TPLaunchHelpLinkType xmlns="d1af3920-8fda-4ad5-98bb-96475601b038">Template</TPLaunchHelpLinkType>
    <OriginalRelease xmlns="d1af3920-8fda-4ad5-98bb-96475601b038">14</OriginalRelease>
    <ScenarioTagsTaxHTField0 xmlns="d1af3920-8fda-4ad5-98bb-96475601b038">
      <Terms xmlns="http://schemas.microsoft.com/office/infopath/2007/PartnerControls"/>
    </ScenarioTagsTaxHTField0>
    <LocalizationTagsTaxHTField0 xmlns="d1af3920-8fda-4ad5-98bb-96475601b038">
      <Terms xmlns="http://schemas.microsoft.com/office/infopath/2007/PartnerControls"/>
    </LocalizationTagsTaxHTField0>
  </documentManagement>
</p:properties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DC5CB8ABFAEE764594C61AB7267324960400FC796B3B1D425B47B2BA3D040986AFEA" ma:contentTypeVersion="54" ma:contentTypeDescription="Create a new document." ma:contentTypeScope="" ma:versionID="5a1acea528c7c5829e252ff707a59f1d">
  <xsd:schema xmlns:xsd="http://www.w3.org/2001/XMLSchema" xmlns:xs="http://www.w3.org/2001/XMLSchema" xmlns:p="http://schemas.microsoft.com/office/2006/metadata/properties" xmlns:ns2="d1af3920-8fda-4ad5-98bb-96475601b038" targetNamespace="http://schemas.microsoft.com/office/2006/metadata/properties" ma:root="true" ma:fieldsID="991be377f5446d760613b893d6a1276a" ns2:_="">
    <xsd:import namespace="d1af3920-8fda-4ad5-98bb-96475601b038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af3920-8fda-4ad5-98bb-96475601b038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BlockPublish" ma:index="12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3" nillable="true" ma:displayName="Bug Number" ma:default="" ma:internalName="BugNumber" ma:readOnly="false">
      <xsd:simpleType>
        <xsd:restriction base="dms:Text"/>
      </xsd:simpleType>
    </xsd:element>
    <xsd:element name="CampaignTagsTaxHTField0" ma:index="15" nillable="true" ma:taxonomy="true" ma:internalName="CampaignTagsTaxHTField0" ma:taxonomyFieldName="CampaignTags" ma:displayName="Campaigns" ma:readOnly="false" ma:default="" ma:fieldId="{3ebc54a6-a9d6-4e8f-af7a-6f14ef19a17f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6" nillable="true" ma:displayName="Client Viewer" ma:default="" ma:internalName="TPClientViewer">
      <xsd:simpleType>
        <xsd:restriction base="dms:Text"/>
      </xsd:simpleType>
    </xsd:element>
    <xsd:element name="ClipArtFilename" ma:index="17" nillable="true" ma:displayName="Clip Art Name" ma:default="" ma:internalName="ClipArtFilename" ma:readOnly="false">
      <xsd:simpleType>
        <xsd:restriction base="dms:Text"/>
      </xsd:simpleType>
    </xsd:element>
    <xsd:element name="TPCommandLine" ma:index="18" nillable="true" ma:displayName="Command Line" ma:default="" ma:internalName="TPCommandLine">
      <xsd:simpleType>
        <xsd:restriction base="dms:Text"/>
      </xsd:simpleType>
    </xsd:element>
    <xsd:element name="TPComponent" ma:index="19" nillable="true" ma:displayName="Component" ma:default="" ma:internalName="TPComponent">
      <xsd:simpleType>
        <xsd:restriction base="dms:Text"/>
      </xsd:simpleType>
    </xsd:element>
    <xsd:element name="ContentItem" ma:index="20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2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5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6" nillable="true" ma:displayName="CSX Submission Market" ma:default="" ma:list="{5B15831B-954F-43D5-900F-AF5E125B61A8}" ma:internalName="CSXSubmissionMarket" ma:readOnly="false" ma:showField="MarketName" ma:web="d1af3920-8fda-4ad5-98bb-96475601b038">
      <xsd:simpleType>
        <xsd:restriction base="dms:Lookup"/>
      </xsd:simpleType>
    </xsd:element>
    <xsd:element name="CSXUpdate" ma:index="27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8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29" nillable="true" ma:displayName="Deleted?" ma:default="" ma:internalName="IsDeleted" ma:readOnly="false">
      <xsd:simpleType>
        <xsd:restriction base="dms:Boolean"/>
      </xsd:simpleType>
    </xsd:element>
    <xsd:element name="APDescription" ma:index="30" nillable="true" ma:displayName="Description" ma:default="" ma:internalName="APDescription" ma:readOnly="false">
      <xsd:simpleType>
        <xsd:restriction base="dms:Note"/>
      </xsd:simpleType>
    </xsd:element>
    <xsd:element name="DirectSourceMarket" ma:index="31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2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3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4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5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6" nillable="true" ma:displayName="Editorial Tags" ma:default="" ma:internalName="EditorialTags">
      <xsd:simpleType>
        <xsd:restriction base="dms:Unknown"/>
      </xsd:simpleType>
    </xsd:element>
    <xsd:element name="TPExecutable" ma:index="37" nillable="true" ma:displayName="Executable" ma:default="" ma:internalName="TPExecutable">
      <xsd:simpleType>
        <xsd:restriction base="dms:Text"/>
      </xsd:simpleType>
    </xsd:element>
    <xsd:element name="FeatureTagsTaxHTField0" ma:index="39" nillable="true" ma:taxonomy="true" ma:internalName="FeatureTagsTaxHTField0" ma:taxonomyFieldName="FeatureTags" ma:displayName="Features" ma:readOnly="false" ma:default="" ma:fieldId="{7b395fbe-0160-47f8-8620-a2bb70101586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0" nillable="true" ma:displayName="Friendly Name" ma:default="" ma:internalName="TPFriendlyName">
      <xsd:simpleType>
        <xsd:restriction base="dms:Text"/>
      </xsd:simpleType>
    </xsd:element>
    <xsd:element name="FriendlyTitle" ma:index="41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2" nillable="true" ma:displayName="Generate Images?" ma:default="true" ma:internalName="PrimaryImageGen">
      <xsd:simpleType>
        <xsd:restriction base="dms:Boolean"/>
      </xsd:simpleType>
    </xsd:element>
    <xsd:element name="HandoffToMSDN" ma:index="43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4" nillable="true" ma:displayName="InProjectListLookup" ma:list="{5E4318D1-DFA9-41DE-97E7-9934BE3391BC}" ma:internalName="InProjectListLookup" ma:readOnly="true" ma:showField="InProjectList" ma:web="d1af3920-8fda-4ad5-98bb-96475601b03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5" nillable="true" ma:displayName="Install Location" ma:default="" ma:internalName="TPInstallLocation">
      <xsd:simpleType>
        <xsd:restriction base="dms:Text"/>
      </xsd:simpleType>
    </xsd:element>
    <xsd:element name="InternalTagsTaxHTField0" ma:index="47" nillable="true" ma:taxonomy="true" ma:internalName="InternalTagsTaxHTField0" ma:taxonomyFieldName="InternalTags" ma:displayName="Internal Tags" ma:readOnly="false" ma:default="" ma:fieldId="{f79783d1-9ad9-4e73-b2f2-58ec75c45f29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8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49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0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1" nillable="true" ma:displayName="Last Complete Version Lookup" ma:default="" ma:list="{5E4318D1-DFA9-41DE-97E7-9934BE3391BC}" ma:internalName="LastCompleteVersionLookup" ma:readOnly="true" ma:showField="LastCompleteVersion" ma:web="d1af3920-8fda-4ad5-98bb-96475601b03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2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3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4" nillable="true" ma:displayName="Last Preview Attempt Error" ma:default="" ma:list="{5E4318D1-DFA9-41DE-97E7-9934BE3391BC}" ma:internalName="LastPreviewErrorLookup" ma:readOnly="true" ma:showField="LastPreviewError" ma:web="d1af3920-8fda-4ad5-98bb-96475601b03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5" nillable="true" ma:displayName="Last Preview Attempt Result" ma:default="" ma:list="{5E4318D1-DFA9-41DE-97E7-9934BE3391BC}" ma:internalName="LastPreviewResultLookup" ma:readOnly="true" ma:showField="LastPreviewResult" ma:web="d1af3920-8fda-4ad5-98bb-96475601b03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6" nillable="true" ma:displayName="Last Preview Attempted On" ma:default="" ma:list="{5E4318D1-DFA9-41DE-97E7-9934BE3391BC}" ma:internalName="LastPreviewAttemptDateLookup" ma:readOnly="true" ma:showField="LastPreviewAttemptDate" ma:web="d1af3920-8fda-4ad5-98bb-96475601b03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7" nillable="true" ma:displayName="Last Previewed By" ma:default="" ma:list="{5E4318D1-DFA9-41DE-97E7-9934BE3391BC}" ma:internalName="LastPreviewedByLookup" ma:readOnly="true" ma:showField="LastPreviewedBy" ma:web="d1af3920-8fda-4ad5-98bb-96475601b03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8" nillable="true" ma:displayName="Last Previewed Date" ma:default="" ma:list="{5E4318D1-DFA9-41DE-97E7-9934BE3391BC}" ma:internalName="LastPreviewTimeLookup" ma:readOnly="true" ma:showField="LastPreviewTime" ma:web="d1af3920-8fda-4ad5-98bb-96475601b03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59" nillable="true" ma:displayName="Last Previewed Version" ma:default="" ma:list="{5E4318D1-DFA9-41DE-97E7-9934BE3391BC}" ma:internalName="LastPreviewVersionLookup" ma:readOnly="true" ma:showField="LastPreviewVersion" ma:web="d1af3920-8fda-4ad5-98bb-96475601b03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0" nillable="true" ma:displayName="Last Publish Attempt Error" ma:default="" ma:list="{5E4318D1-DFA9-41DE-97E7-9934BE3391BC}" ma:internalName="LastPublishErrorLookup" ma:readOnly="true" ma:showField="LastPublishError" ma:web="d1af3920-8fda-4ad5-98bb-96475601b03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1" nillable="true" ma:displayName="Last Publish Attempt Result" ma:default="" ma:list="{5E4318D1-DFA9-41DE-97E7-9934BE3391BC}" ma:internalName="LastPublishResultLookup" ma:readOnly="true" ma:showField="LastPublishResult" ma:web="d1af3920-8fda-4ad5-98bb-96475601b03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2" nillable="true" ma:displayName="Last Publish Attempted On" ma:default="" ma:list="{5E4318D1-DFA9-41DE-97E7-9934BE3391BC}" ma:internalName="LastPublishAttemptDateLookup" ma:readOnly="true" ma:showField="LastPublishAttemptDate" ma:web="d1af3920-8fda-4ad5-98bb-96475601b03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3" nillable="true" ma:displayName="Last Published By" ma:default="" ma:list="{5E4318D1-DFA9-41DE-97E7-9934BE3391BC}" ma:internalName="LastPublishedByLookup" ma:readOnly="true" ma:showField="LastPublishedBy" ma:web="d1af3920-8fda-4ad5-98bb-96475601b03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4" nillable="true" ma:displayName="Last Published Date" ma:default="" ma:list="{5E4318D1-DFA9-41DE-97E7-9934BE3391BC}" ma:internalName="LastPublishTimeLookup" ma:readOnly="true" ma:showField="LastPublishTime" ma:web="d1af3920-8fda-4ad5-98bb-96475601b03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5" nillable="true" ma:displayName="Last Published Version" ma:default="" ma:list="{5E4318D1-DFA9-41DE-97E7-9934BE3391BC}" ma:internalName="LastPublishVersionLookup" ma:readOnly="true" ma:showField="LastPublishVersion" ma:web="d1af3920-8fda-4ad5-98bb-96475601b03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6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7" nillable="true" ma:displayName="Legacy Data" ma:default="" ma:internalName="LegacyData" ma:readOnly="false">
      <xsd:simpleType>
        <xsd:restriction base="dms:Note"/>
      </xsd:simpleType>
    </xsd:element>
    <xsd:element name="TPLaunchHelpLink" ma:index="68" nillable="true" ma:displayName="Link to Launch Help Topic" ma:default="" ma:internalName="TPLaunchHelpLink">
      <xsd:simpleType>
        <xsd:restriction base="dms:Text"/>
      </xsd:simpleType>
    </xsd:element>
    <xsd:element name="LocComments" ma:index="69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0" nillable="true" ma:displayName="Loc Last Loc Attempt Version" ma:default="" ma:list="{77C31DF8-B503-4048-84F7-836CA595CE51}" ma:internalName="LocLastLocAttemptVersionLookup" ma:readOnly="false" ma:showField="LastLocAttemptVersion" ma:web="d1af3920-8fda-4ad5-98bb-96475601b038">
      <xsd:simpleType>
        <xsd:restriction base="dms:Lookup"/>
      </xsd:simpleType>
    </xsd:element>
    <xsd:element name="LocLastLocAttemptVersionTypeLookup" ma:index="71" nillable="true" ma:displayName="Loc Last Loc Attempt Version Type" ma:default="" ma:list="{77C31DF8-B503-4048-84F7-836CA595CE51}" ma:internalName="LocLastLocAttemptVersionTypeLookup" ma:readOnly="true" ma:showField="LastLocAttemptVersionType" ma:web="d1af3920-8fda-4ad5-98bb-96475601b038">
      <xsd:simpleType>
        <xsd:restriction base="dms:Lookup"/>
      </xsd:simpleType>
    </xsd:element>
    <xsd:element name="LocManualTestRequired" ma:index="72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3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4" nillable="true" ma:displayName="Loc New Published Version Lookup" ma:default="" ma:list="{77C31DF8-B503-4048-84F7-836CA595CE51}" ma:internalName="LocNewPublishedVersionLookup" ma:readOnly="true" ma:showField="NewPublishedVersion" ma:web="d1af3920-8fda-4ad5-98bb-96475601b038">
      <xsd:simpleType>
        <xsd:restriction base="dms:Lookup"/>
      </xsd:simpleType>
    </xsd:element>
    <xsd:element name="LocOverallHandbackStatusLookup" ma:index="75" nillable="true" ma:displayName="Loc Overall Handback Status" ma:default="" ma:list="{77C31DF8-B503-4048-84F7-836CA595CE51}" ma:internalName="LocOverallHandbackStatusLookup" ma:readOnly="true" ma:showField="OverallHandbackStatus" ma:web="d1af3920-8fda-4ad5-98bb-96475601b038">
      <xsd:simpleType>
        <xsd:restriction base="dms:Lookup"/>
      </xsd:simpleType>
    </xsd:element>
    <xsd:element name="LocOverallLocStatusLookup" ma:index="76" nillable="true" ma:displayName="Loc Overall Localize Status" ma:default="" ma:list="{77C31DF8-B503-4048-84F7-836CA595CE51}" ma:internalName="LocOverallLocStatusLookup" ma:readOnly="true" ma:showField="OverallLocStatus" ma:web="d1af3920-8fda-4ad5-98bb-96475601b038">
      <xsd:simpleType>
        <xsd:restriction base="dms:Lookup"/>
      </xsd:simpleType>
    </xsd:element>
    <xsd:element name="LocOverallPreviewStatusLookup" ma:index="77" nillable="true" ma:displayName="Loc Overall Preview Status" ma:default="" ma:list="{77C31DF8-B503-4048-84F7-836CA595CE51}" ma:internalName="LocOverallPreviewStatusLookup" ma:readOnly="true" ma:showField="OverallPreviewStatus" ma:web="d1af3920-8fda-4ad5-98bb-96475601b038">
      <xsd:simpleType>
        <xsd:restriction base="dms:Lookup"/>
      </xsd:simpleType>
    </xsd:element>
    <xsd:element name="LocOverallPublishStatusLookup" ma:index="78" nillable="true" ma:displayName="Loc Overall Publish Status" ma:default="" ma:list="{77C31DF8-B503-4048-84F7-836CA595CE51}" ma:internalName="LocOverallPublishStatusLookup" ma:readOnly="true" ma:showField="OverallPublishStatus" ma:web="d1af3920-8fda-4ad5-98bb-96475601b038">
      <xsd:simpleType>
        <xsd:restriction base="dms:Lookup"/>
      </xsd:simpleType>
    </xsd:element>
    <xsd:element name="IntlLocPriority" ma:index="79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0" nillable="true" ma:displayName="Loc Processed For Handoffs" ma:default="" ma:list="{77C31DF8-B503-4048-84F7-836CA595CE51}" ma:internalName="LocProcessedForHandoffsLookup" ma:readOnly="true" ma:showField="ProcessedForHandoffs" ma:web="d1af3920-8fda-4ad5-98bb-96475601b038">
      <xsd:simpleType>
        <xsd:restriction base="dms:Lookup"/>
      </xsd:simpleType>
    </xsd:element>
    <xsd:element name="LocProcessedForMarketsLookup" ma:index="81" nillable="true" ma:displayName="Loc Processed For Markets" ma:default="" ma:list="{77C31DF8-B503-4048-84F7-836CA595CE51}" ma:internalName="LocProcessedForMarketsLookup" ma:readOnly="true" ma:showField="ProcessedForMarkets" ma:web="d1af3920-8fda-4ad5-98bb-96475601b038">
      <xsd:simpleType>
        <xsd:restriction base="dms:Lookup"/>
      </xsd:simpleType>
    </xsd:element>
    <xsd:element name="LocPublishedDependentAssetsLookup" ma:index="82" nillable="true" ma:displayName="Loc Published Dependent Assets" ma:default="" ma:list="{77C31DF8-B503-4048-84F7-836CA595CE51}" ma:internalName="LocPublishedDependentAssetsLookup" ma:readOnly="true" ma:showField="PublishedDependentAssets" ma:web="d1af3920-8fda-4ad5-98bb-96475601b038">
      <xsd:simpleType>
        <xsd:restriction base="dms:Lookup"/>
      </xsd:simpleType>
    </xsd:element>
    <xsd:element name="LocPublishedLinkedAssetsLookup" ma:index="83" nillable="true" ma:displayName="Loc Published Linked Assets" ma:default="" ma:list="{77C31DF8-B503-4048-84F7-836CA595CE51}" ma:internalName="LocPublishedLinkedAssetsLookup" ma:readOnly="true" ma:showField="PublishedLinkedAssets" ma:web="d1af3920-8fda-4ad5-98bb-96475601b038">
      <xsd:simpleType>
        <xsd:restriction base="dms:Lookup"/>
      </xsd:simpleType>
    </xsd:element>
    <xsd:element name="LocRecommendedHandoff" ma:index="84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6" nillable="true" ma:taxonomy="true" ma:internalName="LocalizationTagsTaxHTField0" ma:taxonomyFieldName="LocalizationTags" ma:displayName="Localization Tags" ma:readOnly="false" ma:default="" ma:fieldId="{dd21a6d1-f806-4698-94c9-54e9addaf5ee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7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8" nillable="true" ma:displayName="Manager" ma:hidden="true" ma:internalName="Manager" ma:readOnly="false">
      <xsd:simpleType>
        <xsd:restriction base="dms:Text"/>
      </xsd:simpleType>
    </xsd:element>
    <xsd:element name="Markets" ma:index="89" nillable="true" ma:displayName="Markets" ma:default="" ma:description="Leave blank to show in all markets" ma:list="{5B15831B-954F-43D5-900F-AF5E125B61A8}" ma:internalName="Markets" ma:readOnly="false" ma:showField="MarketName" ma:web="d1af3920-8fda-4ad5-98bb-96475601b03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0" nillable="true" ma:displayName="Milestone" ma:default="" ma:internalName="Milestone" ma:readOnly="false">
      <xsd:simpleType>
        <xsd:restriction base="dms:Unknown"/>
      </xsd:simpleType>
    </xsd:element>
    <xsd:element name="TPNamespace" ma:index="93" nillable="true" ma:displayName="Namespace" ma:default="" ma:internalName="TPNamespace">
      <xsd:simpleType>
        <xsd:restriction base="dms:Text"/>
      </xsd:simpleType>
    </xsd:element>
    <xsd:element name="NumericId" ma:index="94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5" nillable="true" ma:displayName="NumOfRatings" ma:default="" ma:list="{5E4318D1-DFA9-41DE-97E7-9934BE3391BC}" ma:internalName="NumOfRatingsLookup" ma:readOnly="true" ma:showField="NumOfRatings" ma:web="d1af3920-8fda-4ad5-98bb-96475601b03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6" nillable="true" ma:displayName="OOCacheId" ma:internalName="OOCacheId" ma:readOnly="false">
      <xsd:simpleType>
        <xsd:restriction base="dms:Text"/>
      </xsd:simpleType>
    </xsd:element>
    <xsd:element name="OpenTemplate" ma:index="97" nillable="true" ma:displayName="Open Template" ma:default="true" ma:internalName="OpenTemplate">
      <xsd:simpleType>
        <xsd:restriction base="dms:Boolean"/>
      </xsd:simpleType>
    </xsd:element>
    <xsd:element name="OriginAsset" ma:index="98" nillable="true" ma:displayName="Origin Asset" ma:default="" ma:internalName="OriginAsset" ma:readOnly="false">
      <xsd:simpleType>
        <xsd:restriction base="dms:Text"/>
      </xsd:simpleType>
    </xsd:element>
    <xsd:element name="OriginalRelease" ma:index="99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0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1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2" nillable="true" ma:displayName="Parent Asset Id" ma:default="" ma:internalName="ParentAssetId" ma:readOnly="false">
      <xsd:simpleType>
        <xsd:restriction base="dms:Text"/>
      </xsd:simpleType>
    </xsd:element>
    <xsd:element name="PlannedPubDate" ma:index="103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4" nillable="true" ma:displayName="Policheck Words" ma:default="" ma:internalName="PolicheckWords" ma:readOnly="false">
      <xsd:simpleType>
        <xsd:restriction base="dms:Text"/>
      </xsd:simpleType>
    </xsd:element>
    <xsd:element name="BusinessGroup" ma:index="105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6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7" nillable="true" ma:displayName="Provider" ma:default="" ma:internalName="Provider" ma:readOnly="false">
      <xsd:simpleType>
        <xsd:restriction base="dms:Unknown"/>
      </xsd:simpleType>
    </xsd:element>
    <xsd:element name="Providers" ma:index="108" nillable="true" ma:displayName="Providers" ma:default="" ma:internalName="Providers">
      <xsd:simpleType>
        <xsd:restriction base="dms:Unknown"/>
      </xsd:simpleType>
    </xsd:element>
    <xsd:element name="PublishStatusLookup" ma:index="109" nillable="true" ma:displayName="Publish Status" ma:default="" ma:list="{5E4318D1-DFA9-41DE-97E7-9934BE3391BC}" ma:internalName="PublishStatusLookup" ma:readOnly="false" ma:showField="PublishStatus" ma:web="d1af3920-8fda-4ad5-98bb-96475601b03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0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1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2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4" nillable="true" ma:taxonomy="true" ma:internalName="ScenarioTagsTaxHTField0" ma:taxonomyFieldName="ScenarioTags" ma:displayName="Scenarios" ma:readOnly="false" ma:default="" ma:fieldId="{574d373e-a1d4-4ff8-9009-6de0c16b4eff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6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7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8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19" nillable="true" ma:displayName="Submitter ID" ma:default="" ma:internalName="SubmitterId" ma:readOnly="false">
      <xsd:simpleType>
        <xsd:restriction base="dms:Text"/>
      </xsd:simpleType>
    </xsd:element>
    <xsd:element name="TaxCatchAll" ma:index="120" nillable="true" ma:displayName="Taxonomy Catch All Column" ma:hidden="true" ma:list="{fd825d1e-128a-4a76-9fd3-683a3700bc7a}" ma:internalName="TaxCatchAll" ma:showField="CatchAllData" ma:web="d1af3920-8fda-4ad5-98bb-96475601b03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1" nillable="true" ma:displayName="Taxonomy Catch All Column1" ma:hidden="true" ma:list="{fd825d1e-128a-4a76-9fd3-683a3700bc7a}" ma:internalName="TaxCatchAllLabel" ma:readOnly="true" ma:showField="CatchAllDataLabel" ma:web="d1af3920-8fda-4ad5-98bb-96475601b03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2" nillable="true" ma:displayName="Template Status" ma:default="" ma:internalName="TemplateStatus">
      <xsd:simpleType>
        <xsd:restriction base="dms:Unknown"/>
      </xsd:simpleType>
    </xsd:element>
    <xsd:element name="TemplateTemplateType" ma:index="123" nillable="true" ma:displayName="Template Type" ma:default="" ma:internalName="TemplateTemplateType">
      <xsd:simpleType>
        <xsd:restriction base="dms:Unknown"/>
      </xsd:simpleType>
    </xsd:element>
    <xsd:element name="ThumbnailAssetId" ma:index="124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5" nillable="true" ma:displayName="Times Cloned" ma:default="" ma:internalName="TimesCloned" ma:readOnly="false">
      <xsd:simpleType>
        <xsd:restriction base="dms:Number"/>
      </xsd:simpleType>
    </xsd:element>
    <xsd:element name="TrustLevel" ma:index="127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8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29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0" nillable="true" ma:displayName="UA Notes" ma:default="" ma:internalName="UANotes" ma:readOnly="false">
      <xsd:simpleType>
        <xsd:restriction base="dms:Note"/>
      </xsd:simpleType>
    </xsd:element>
    <xsd:element name="TPAppVersion" ma:index="131" nillable="true" ma:displayName="Version" ma:default="" ma:internalName="TPAppVersion">
      <xsd:simpleType>
        <xsd:restriction base="dms:Text"/>
      </xsd:simpleType>
    </xsd:element>
    <xsd:element name="VoteCount" ma:index="132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1" ma:displayName="Content Type"/>
        <xsd:element ref="dc:title" minOccurs="0" maxOccurs="1" ma:index="126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A3950DD-14F8-4227-B5DE-B27DC841287F}">
  <ds:schemaRefs>
    <ds:schemaRef ds:uri="http://schemas.microsoft.com/office/2006/metadata/properties"/>
    <ds:schemaRef ds:uri="http://schemas.microsoft.com/office/infopath/2007/PartnerControls"/>
    <ds:schemaRef ds:uri="d1af3920-8fda-4ad5-98bb-96475601b038"/>
  </ds:schemaRefs>
</ds:datastoreItem>
</file>

<file path=customXml/itemProps2.xml><?xml version="1.0" encoding="utf-8"?>
<ds:datastoreItem xmlns:ds="http://schemas.openxmlformats.org/officeDocument/2006/customXml" ds:itemID="{6FD7548D-E2F8-49B6-AF90-59CC5E9AFD3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04BB923-3F23-4996-A938-1DF4CAA03E9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1af3920-8fda-4ad5-98bb-96475601b03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Personel eğitimi sunusu</Template>
  <TotalTime>0</TotalTime>
  <Words>5132</Words>
  <Application>Microsoft Office PowerPoint</Application>
  <PresentationFormat>Ekran Gösterisi (4:3)</PresentationFormat>
  <Paragraphs>858</Paragraphs>
  <Slides>141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141</vt:i4>
      </vt:variant>
    </vt:vector>
  </HeadingPairs>
  <TitlesOfParts>
    <vt:vector size="149" baseType="lpstr">
      <vt:lpstr>Arial</vt:lpstr>
      <vt:lpstr>Calibri</vt:lpstr>
      <vt:lpstr>Cambria Math</vt:lpstr>
      <vt:lpstr>Courier New</vt:lpstr>
      <vt:lpstr>Matura MT Script Capitals</vt:lpstr>
      <vt:lpstr>Tahoma</vt:lpstr>
      <vt:lpstr>Wingdings</vt:lpstr>
      <vt:lpstr>Blends</vt:lpstr>
      <vt:lpstr>IKT101 - İktisada Giriş I</vt:lpstr>
      <vt:lpstr>Bilim ve Bilimsel Bilgi Nedir?</vt:lpstr>
      <vt:lpstr>Bilimin Amacı</vt:lpstr>
      <vt:lpstr>Sahte Bilim (Pseudoscience)</vt:lpstr>
      <vt:lpstr>Bilim Türleri</vt:lpstr>
      <vt:lpstr>İktisat</vt:lpstr>
      <vt:lpstr>İktisat</vt:lpstr>
      <vt:lpstr>İktisadın Konusu</vt:lpstr>
      <vt:lpstr>İktisadın Konusu</vt:lpstr>
      <vt:lpstr>İktisadın Kapsamı</vt:lpstr>
      <vt:lpstr>İktisat Mı? Ekonomi Mi?</vt:lpstr>
      <vt:lpstr>Pozitif ve Normatif İktisat</vt:lpstr>
      <vt:lpstr>Mikroiktisat ve Makroiktisat</vt:lpstr>
      <vt:lpstr>Mikroiktisat ve Makroiktisat</vt:lpstr>
      <vt:lpstr>İktisadın Farkı</vt:lpstr>
      <vt:lpstr>Optimizasyon (Optimization)</vt:lpstr>
      <vt:lpstr>Optimizasyon devam..</vt:lpstr>
      <vt:lpstr>Ödünleşme (Trade-off) </vt:lpstr>
      <vt:lpstr>Bütçe Kısıtı</vt:lpstr>
      <vt:lpstr>Fırsat Maliyeti / Alternatif (Opportunity Cost)</vt:lpstr>
      <vt:lpstr>Fırsat Maliyeti</vt:lpstr>
      <vt:lpstr>Fırsat Maliyeti</vt:lpstr>
      <vt:lpstr>PowerPoint Sunusu</vt:lpstr>
      <vt:lpstr>Fayda - Maliyet (Cost-Benefit)</vt:lpstr>
      <vt:lpstr>Fayda - Maliyet (Cost-Benefit)</vt:lpstr>
      <vt:lpstr>Sosyal Medyanın Fırsat Maliyeti</vt:lpstr>
      <vt:lpstr>Denge (Equilibrium)</vt:lpstr>
      <vt:lpstr>Denge (Equilibrium)</vt:lpstr>
      <vt:lpstr>Denge (Equilibrium)</vt:lpstr>
      <vt:lpstr>Denge (Equilibrium)</vt:lpstr>
      <vt:lpstr>Denge (Equilibrium)</vt:lpstr>
      <vt:lpstr>Denge devam…</vt:lpstr>
      <vt:lpstr>Denge devam…</vt:lpstr>
      <vt:lpstr>Bedavacılık sorunu (Free-rider)</vt:lpstr>
      <vt:lpstr>Ampirizm (Empirism)</vt:lpstr>
      <vt:lpstr>Ampirizm (Empirism)</vt:lpstr>
      <vt:lpstr>1. Bölüm Kavramları</vt:lpstr>
      <vt:lpstr>İktisat Bilimi</vt:lpstr>
      <vt:lpstr>İktisat Bilimi (Bilimsel Yöntem)</vt:lpstr>
      <vt:lpstr>İktisat Bilimi</vt:lpstr>
      <vt:lpstr>İktisat Bilimi</vt:lpstr>
      <vt:lpstr>İktisat Bilimi</vt:lpstr>
      <vt:lpstr>İktisat Bilimi</vt:lpstr>
      <vt:lpstr>İktisat Bilimi</vt:lpstr>
      <vt:lpstr>İktisat Bilimi</vt:lpstr>
      <vt:lpstr>İktisat Bilimi</vt:lpstr>
      <vt:lpstr>İktisat Bilimi</vt:lpstr>
      <vt:lpstr>PowerPoint Sunusu</vt:lpstr>
      <vt:lpstr>PowerPoint Sunusu</vt:lpstr>
      <vt:lpstr>PowerPoint Sunusu</vt:lpstr>
      <vt:lpstr>İktisat Bilimi</vt:lpstr>
      <vt:lpstr>İktisat Bilimi</vt:lpstr>
      <vt:lpstr>İktisat Bilimi</vt:lpstr>
      <vt:lpstr>İktisat Bilimi</vt:lpstr>
      <vt:lpstr>İktisat Bilimi</vt:lpstr>
      <vt:lpstr>2. Bölüm Kavramları</vt:lpstr>
      <vt:lpstr>Homo Economicus</vt:lpstr>
      <vt:lpstr>Homo Economicus</vt:lpstr>
      <vt:lpstr>Ceteris Paribus</vt:lpstr>
      <vt:lpstr>Ceteris Paribus</vt:lpstr>
      <vt:lpstr>Optimizasyon</vt:lpstr>
      <vt:lpstr>Optimizasyon</vt:lpstr>
      <vt:lpstr>Optimizasyon</vt:lpstr>
      <vt:lpstr>Optimizasyon</vt:lpstr>
      <vt:lpstr>Optimizasyon</vt:lpstr>
      <vt:lpstr>Optimizasyon (MC)</vt:lpstr>
      <vt:lpstr>Optimizasyon</vt:lpstr>
      <vt:lpstr>Optimizasyon</vt:lpstr>
      <vt:lpstr>Optimizasyon (MC)</vt:lpstr>
      <vt:lpstr>Optimizasyon (MC)</vt:lpstr>
      <vt:lpstr>Optimizasyon (MC)</vt:lpstr>
      <vt:lpstr>Optimizasyon</vt:lpstr>
      <vt:lpstr>3. Bölüm Kavramları</vt:lpstr>
      <vt:lpstr> 4. Bölüm Talep, Arz ve Denge</vt:lpstr>
      <vt:lpstr>Piyasa Nedir?</vt:lpstr>
      <vt:lpstr>Piyasa Nedir?</vt:lpstr>
      <vt:lpstr>Piyasa Nedir?</vt:lpstr>
      <vt:lpstr>Piyasa Çeşitleri</vt:lpstr>
      <vt:lpstr>Tam Rekabet Piyasası</vt:lpstr>
      <vt:lpstr>Tam Rekabet Piyasası</vt:lpstr>
      <vt:lpstr>Tam Rekabet Piyasası</vt:lpstr>
      <vt:lpstr>Mal çeşitleri</vt:lpstr>
      <vt:lpstr>Mal çeşitleri</vt:lpstr>
      <vt:lpstr>Mal çeşitleri</vt:lpstr>
      <vt:lpstr>Mal çeşitleri</vt:lpstr>
      <vt:lpstr>Talep Kanunu</vt:lpstr>
      <vt:lpstr>Grafik Okuma</vt:lpstr>
      <vt:lpstr>Talep Şedülü ve Eğrisi</vt:lpstr>
      <vt:lpstr>Talep Şedülü ve Eğrisi</vt:lpstr>
      <vt:lpstr>Talep Şedülü ve Eğrisi</vt:lpstr>
      <vt:lpstr>Bireysel Talep ve Piyasa Talebi</vt:lpstr>
      <vt:lpstr>Talebi Etkileyen Unsurlar</vt:lpstr>
      <vt:lpstr>Talep Edilen Miktarı Etkileyen Unsurlar</vt:lpstr>
      <vt:lpstr>Tüketici Güven Endeksi</vt:lpstr>
      <vt:lpstr>Arz Kanunu</vt:lpstr>
      <vt:lpstr>Arz Şedülü ve Eğrisi</vt:lpstr>
      <vt:lpstr>Bireysel ve Piyasa Arz Eğrisi</vt:lpstr>
      <vt:lpstr>Arz</vt:lpstr>
      <vt:lpstr>Arzı Etkileyen Unsurlar</vt:lpstr>
      <vt:lpstr>Arzı Etkileyen Unsurlar</vt:lpstr>
      <vt:lpstr>Ekonomi Güven Endeksi</vt:lpstr>
      <vt:lpstr>Arz ve Talep Dengesi</vt:lpstr>
      <vt:lpstr>Arz ve Talep Dengesi</vt:lpstr>
      <vt:lpstr>Arz ve Talep Dengesi</vt:lpstr>
      <vt:lpstr>Arz ve Talep Dengesi</vt:lpstr>
      <vt:lpstr>Dengenin Değişmesi</vt:lpstr>
      <vt:lpstr>Devlet Müdahalesi</vt:lpstr>
      <vt:lpstr>4. Bölüm Sonu</vt:lpstr>
      <vt:lpstr> 5. Bölüm TÜKETİCİ TEORİSİ</vt:lpstr>
      <vt:lpstr>Tüketim</vt:lpstr>
      <vt:lpstr>Tüketiciler Nasıl Karar Verir?</vt:lpstr>
      <vt:lpstr>Ne istiyor?</vt:lpstr>
      <vt:lpstr>Ne istiyor?</vt:lpstr>
      <vt:lpstr>Ne istiyor?</vt:lpstr>
      <vt:lpstr>Mal ve Hizmetlerin Fiyatı</vt:lpstr>
      <vt:lpstr>Bütçe Ne Kadar?</vt:lpstr>
      <vt:lpstr>Bütçe Setinin Grafiği</vt:lpstr>
      <vt:lpstr>Bütçe Ne Kadar?</vt:lpstr>
      <vt:lpstr>Fırsat maliyeti</vt:lpstr>
      <vt:lpstr>Marjinal fayda</vt:lpstr>
      <vt:lpstr>Marjinal fayda</vt:lpstr>
      <vt:lpstr>Marjinal fayda</vt:lpstr>
      <vt:lpstr>Marjinal fayda</vt:lpstr>
      <vt:lpstr>Fiyat Değişimi / Bütçe Değişimi</vt:lpstr>
      <vt:lpstr>Fiyat Değişimi / Bütçe Değişimi</vt:lpstr>
      <vt:lpstr>Fiyat Değişimi / Bütçe Değişimi</vt:lpstr>
      <vt:lpstr>Esneklik</vt:lpstr>
      <vt:lpstr>Esneklik</vt:lpstr>
      <vt:lpstr>Esneklik</vt:lpstr>
      <vt:lpstr>Esneklik</vt:lpstr>
      <vt:lpstr>Esneklik</vt:lpstr>
      <vt:lpstr>Esneklik</vt:lpstr>
      <vt:lpstr>Esneklik Sorular</vt:lpstr>
      <vt:lpstr>Esneklik</vt:lpstr>
      <vt:lpstr>Sıfır Esnek (Mükemmel İnelastik)</vt:lpstr>
      <vt:lpstr>Sonsuz Esnek (Tam Esneklik)</vt:lpstr>
      <vt:lpstr>Esnekliğin değişimi</vt:lpstr>
      <vt:lpstr>Esnekliğin değişimi</vt:lpstr>
      <vt:lpstr>Seçim Paradoksu ( Ek bilgi)</vt:lpstr>
      <vt:lpstr>PowerPoint Sunusu</vt:lpstr>
      <vt:lpstr>PowerPoint Sunusu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IKT101 - İktisada Giriş I</dc:title>
  <dc:subject/>
  <dc:creator>Hakem</dc:creator>
  <cp:keywords/>
  <dc:description/>
  <cp:lastModifiedBy>Hakem</cp:lastModifiedBy>
  <cp:revision>40</cp:revision>
  <dcterms:created xsi:type="dcterms:W3CDTF">2023-10-11T19:30:42Z</dcterms:created>
  <dcterms:modified xsi:type="dcterms:W3CDTF">2023-11-20T21:50:00Z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TC010130221055</vt:lpwstr>
  </property>
  <property fmtid="{D5CDD505-2E9C-101B-9397-08002B2CF9AE}" pid="3" name="InternalTags">
    <vt:lpwstr/>
  </property>
  <property fmtid="{D5CDD505-2E9C-101B-9397-08002B2CF9AE}" pid="4" name="ContentTypeId">
    <vt:lpwstr>0x010100DC5CB8ABFAEE764594C61AB7267324960400FC796B3B1D425B47B2BA3D040986AFEA</vt:lpwstr>
  </property>
  <property fmtid="{D5CDD505-2E9C-101B-9397-08002B2CF9AE}" pid="5" name="LocalizationTags">
    <vt:lpwstr/>
  </property>
  <property fmtid="{D5CDD505-2E9C-101B-9397-08002B2CF9AE}" pid="6" name="FeatureTags">
    <vt:lpwstr/>
  </property>
  <property fmtid="{D5CDD505-2E9C-101B-9397-08002B2CF9AE}" pid="7" name="ScenarioTags">
    <vt:lpwstr/>
  </property>
  <property fmtid="{D5CDD505-2E9C-101B-9397-08002B2CF9AE}" pid="8" name="CampaignTags">
    <vt:lpwstr/>
  </property>
  <property fmtid="{D5CDD505-2E9C-101B-9397-08002B2CF9AE}" pid="9" name="Order">
    <vt:r8>12050000</vt:r8>
  </property>
  <property fmtid="{D5CDD505-2E9C-101B-9397-08002B2CF9AE}" pid="10" name="HiddenCategoryTags">
    <vt:lpwstr/>
  </property>
  <property fmtid="{D5CDD505-2E9C-101B-9397-08002B2CF9AE}" pid="11" name="ImageGenStatus">
    <vt:i4>0</vt:i4>
  </property>
  <property fmtid="{D5CDD505-2E9C-101B-9397-08002B2CF9AE}" pid="12" name="CategoryTags">
    <vt:lpwstr/>
  </property>
  <property fmtid="{D5CDD505-2E9C-101B-9397-08002B2CF9AE}" pid="13" name="Applications">
    <vt:lpwstr/>
  </property>
  <property fmtid="{D5CDD505-2E9C-101B-9397-08002B2CF9AE}" pid="14" name="LocMarketGroupTiers">
    <vt:lpwstr>,t:Tier 1,t:Tier 2,t:Tier 3,</vt:lpwstr>
  </property>
</Properties>
</file>