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 id="2147483768" r:id="rId5"/>
    <p:sldMasterId id="2147483780" r:id="rId6"/>
    <p:sldMasterId id="2147483828" r:id="rId7"/>
    <p:sldMasterId id="2147483840" r:id="rId8"/>
    <p:sldMasterId id="2147483852" r:id="rId9"/>
    <p:sldMasterId id="2147483876" r:id="rId10"/>
  </p:sldMasterIdLst>
  <p:notesMasterIdLst>
    <p:notesMasterId r:id="rId42"/>
  </p:notesMasterIdLst>
  <p:sldIdLst>
    <p:sldId id="309" r:id="rId11"/>
    <p:sldId id="310" r:id="rId12"/>
    <p:sldId id="311" r:id="rId13"/>
    <p:sldId id="312" r:id="rId14"/>
    <p:sldId id="313" r:id="rId15"/>
    <p:sldId id="314" r:id="rId16"/>
    <p:sldId id="349" r:id="rId17"/>
    <p:sldId id="329" r:id="rId18"/>
    <p:sldId id="330" r:id="rId19"/>
    <p:sldId id="331" r:id="rId20"/>
    <p:sldId id="318" r:id="rId21"/>
    <p:sldId id="338" r:id="rId22"/>
    <p:sldId id="339" r:id="rId23"/>
    <p:sldId id="340" r:id="rId24"/>
    <p:sldId id="341" r:id="rId25"/>
    <p:sldId id="332" r:id="rId26"/>
    <p:sldId id="333" r:id="rId27"/>
    <p:sldId id="334" r:id="rId28"/>
    <p:sldId id="319" r:id="rId29"/>
    <p:sldId id="335" r:id="rId30"/>
    <p:sldId id="336" r:id="rId31"/>
    <p:sldId id="348" r:id="rId32"/>
    <p:sldId id="320" r:id="rId33"/>
    <p:sldId id="337" r:id="rId34"/>
    <p:sldId id="342" r:id="rId35"/>
    <p:sldId id="347" r:id="rId36"/>
    <p:sldId id="345" r:id="rId37"/>
    <p:sldId id="344" r:id="rId38"/>
    <p:sldId id="322" r:id="rId39"/>
    <p:sldId id="346" r:id="rId40"/>
    <p:sldId id="350" r:id="rId41"/>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initials="W" lastIdx="28" clrIdx="0"/>
  <p:cmAuthor id="1" name="HpCompaq"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6" autoAdjust="0"/>
    <p:restoredTop sz="94017" autoAdjust="0"/>
  </p:normalViewPr>
  <p:slideViewPr>
    <p:cSldViewPr>
      <p:cViewPr>
        <p:scale>
          <a:sx n="82" d="100"/>
          <a:sy n="82" d="100"/>
        </p:scale>
        <p:origin x="-1164" y="-84"/>
      </p:cViewPr>
      <p:guideLst>
        <p:guide orient="horz" pos="2160"/>
        <p:guide pos="2880"/>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CC49297-60C5-4B78-8852-8A197C1AFA85}" type="datetimeFigureOut">
              <a:rPr lang="tr-TR" smtClean="0"/>
              <a:pPr/>
              <a:t>10.09.2019</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04DD7A4-5FBE-4580-9316-410D407A323D}" type="slidenum">
              <a:rPr lang="tr-TR" smtClean="0"/>
              <a:pPr/>
              <a:t>‹#›</a:t>
            </a:fld>
            <a:endParaRPr lang="tr-TR"/>
          </a:p>
        </p:txBody>
      </p:sp>
    </p:spTree>
    <p:extLst>
      <p:ext uri="{BB962C8B-B14F-4D97-AF65-F5344CB8AC3E}">
        <p14:creationId xmlns:p14="http://schemas.microsoft.com/office/powerpoint/2010/main" val="106799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4DD7A4-5FBE-4580-9316-410D407A323D}" type="slidenum">
              <a:rPr lang="tr-TR" smtClean="0"/>
              <a:pPr/>
              <a:t>4</a:t>
            </a:fld>
            <a:endParaRPr lang="tr-TR"/>
          </a:p>
        </p:txBody>
      </p:sp>
    </p:spTree>
    <p:extLst>
      <p:ext uri="{BB962C8B-B14F-4D97-AF65-F5344CB8AC3E}">
        <p14:creationId xmlns:p14="http://schemas.microsoft.com/office/powerpoint/2010/main" val="60208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4DD7A4-5FBE-4580-9316-410D407A323D}" type="slidenum">
              <a:rPr lang="tr-TR" smtClean="0"/>
              <a:pPr/>
              <a:t>9</a:t>
            </a:fld>
            <a:endParaRPr lang="tr-TR"/>
          </a:p>
        </p:txBody>
      </p:sp>
    </p:spTree>
    <p:extLst>
      <p:ext uri="{BB962C8B-B14F-4D97-AF65-F5344CB8AC3E}">
        <p14:creationId xmlns:p14="http://schemas.microsoft.com/office/powerpoint/2010/main" val="70889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C140E0-1080-47B5-92D9-D7F88C7448D7}"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71128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7317816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564140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1830022642"/>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1541129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499278471"/>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2523162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0102672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381748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3722223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2703966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118140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77186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8963238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81451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286599250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931560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9625447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33139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16755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242431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156647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78516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92595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77633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572662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065772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251165584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12781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232712127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81589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959200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504391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30665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78120457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70422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912523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10143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926848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221236850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889574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25652184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574091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990769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50457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317874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090119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15039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00899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51124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691591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411699647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24634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42703571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406414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41262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7762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767504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179903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471779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27420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52090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77277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427014269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658900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126792572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07005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743904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126524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671479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180872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063453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35551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5593760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016550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158296282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7548022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91186538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3639660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4036446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222766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456499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4620291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918608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1833985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5181332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6699473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159707998"/>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48747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5322279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2466503038"/>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995665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5524476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327625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696010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6766494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097083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1328113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9351870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82356611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960138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0960264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BF5F9">
                    <a:shade val="90000"/>
                  </a:srgbClr>
                </a:solidFill>
              </a:rPr>
              <a:pPr/>
              <a:t>10.09.2019</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411100194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4736184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6694697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2708472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9609866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484568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8882864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8839826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07004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006899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89083766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2327758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9203253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203441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64835236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02592152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38761451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85879338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solidFill>
                  <a:srgbClr val="04617B">
                    <a:shade val="90000"/>
                  </a:srgbClr>
                </a:solidFill>
              </a:rPr>
              <a:pPr/>
              <a:t>10.09.2019</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25693453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920841"/>
            <a:ext cx="9144000" cy="4525963"/>
          </a:xfrm>
        </p:spPr>
        <p:txBody>
          <a:bodyPr>
            <a:normAutofit/>
          </a:bodyPr>
          <a:lstStyle/>
          <a:p>
            <a:pPr marL="0" indent="0" algn="ctr">
              <a:lnSpc>
                <a:spcPct val="150000"/>
              </a:lnSpc>
              <a:buNone/>
            </a:pPr>
            <a:r>
              <a:rPr lang="tr-TR" sz="4700" b="1" dirty="0">
                <a:latin typeface="Times New Roman" panose="02020603050405020304" pitchFamily="18" charset="0"/>
              </a:rPr>
              <a:t/>
            </a:r>
            <a:br>
              <a:rPr lang="tr-TR" sz="4700" b="1" dirty="0">
                <a:latin typeface="Times New Roman" panose="02020603050405020304" pitchFamily="18" charset="0"/>
              </a:rPr>
            </a:br>
            <a:r>
              <a:rPr lang="tr-TR" sz="4700" b="1" dirty="0" smtClean="0">
                <a:latin typeface="Times New Roman" panose="02020603050405020304" pitchFamily="18" charset="0"/>
              </a:rPr>
              <a:t>KARABÜK ÜNİVERSİTESİ </a:t>
            </a:r>
          </a:p>
          <a:p>
            <a:pPr marL="0" indent="0" algn="ctr">
              <a:lnSpc>
                <a:spcPct val="150000"/>
              </a:lnSpc>
              <a:buNone/>
            </a:pPr>
            <a:r>
              <a:rPr lang="tr-TR" sz="4700" b="1" i="1" u="sng" dirty="0" smtClean="0">
                <a:latin typeface="Calibri" pitchFamily="34" charset="0"/>
              </a:rPr>
              <a:t>Öğrenci İşleri Daire Başkanlığı</a:t>
            </a:r>
          </a:p>
        </p:txBody>
      </p:sp>
    </p:spTree>
    <p:extLst>
      <p:ext uri="{BB962C8B-B14F-4D97-AF65-F5344CB8AC3E}">
        <p14:creationId xmlns:p14="http://schemas.microsoft.com/office/powerpoint/2010/main" val="789344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775920"/>
          </a:xfrm>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76056" y="2333422"/>
            <a:ext cx="1008112" cy="303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5076056" y="2852936"/>
            <a:ext cx="100811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a:stCxn id="4" idx="4"/>
          </p:cNvCxnSpPr>
          <p:nvPr/>
        </p:nvCxnSpPr>
        <p:spPr>
          <a:xfrm>
            <a:off x="5580112" y="2636912"/>
            <a:ext cx="0" cy="21602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372200" y="2744924"/>
            <a:ext cx="2448272" cy="3492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Öğrenci işleri ile ilgili mevzuat hakkında burayı takip edebilirsiniz.</a:t>
            </a:r>
            <a:endParaRPr lang="tr-TR" dirty="0"/>
          </a:p>
        </p:txBody>
      </p:sp>
      <p:cxnSp>
        <p:nvCxnSpPr>
          <p:cNvPr id="12" name="Düz Ok Bağlayıcısı 11"/>
          <p:cNvCxnSpPr/>
          <p:nvPr/>
        </p:nvCxnSpPr>
        <p:spPr>
          <a:xfrm flipH="1" flipV="1">
            <a:off x="6084168" y="3428999"/>
            <a:ext cx="432048" cy="28803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81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179512" y="620688"/>
            <a:ext cx="8856984" cy="5544616"/>
          </a:xfrm>
        </p:spPr>
        <p:txBody>
          <a:bodyPr/>
          <a:lstStyle/>
          <a:p>
            <a:pPr marL="0" indent="0" algn="ctr">
              <a:buNone/>
            </a:pPr>
            <a:r>
              <a:rPr lang="tr-TR" b="1" dirty="0" smtClean="0"/>
              <a:t>Kayıt Yenileme</a:t>
            </a:r>
          </a:p>
          <a:p>
            <a:pPr marL="0" indent="0" algn="ctr">
              <a:buNone/>
            </a:pPr>
            <a:endParaRPr lang="tr-TR" b="1" dirty="0"/>
          </a:p>
          <a:p>
            <a:pPr marL="0" indent="0">
              <a:buNone/>
            </a:pPr>
            <a:r>
              <a:rPr lang="tr-TR" dirty="0"/>
              <a:t>Öğrenciler, her yarıyılın başında ve akademik takvimde belirtilen süre içerisinde </a:t>
            </a:r>
            <a:r>
              <a:rPr lang="tr-TR" dirty="0" smtClean="0"/>
              <a:t>öğrenci </a:t>
            </a:r>
            <a:r>
              <a:rPr lang="tr-TR" dirty="0"/>
              <a:t>katkı payını/öğrenim ücretini yatırmak ve danışmanın denetiminde dersleri seçerek kayıtlarını yenilemek zorundadır. </a:t>
            </a:r>
            <a:endParaRPr lang="tr-TR" dirty="0" smtClean="0"/>
          </a:p>
          <a:p>
            <a:pPr marL="0" indent="0">
              <a:buNone/>
            </a:pPr>
            <a:endParaRPr lang="tr-TR" dirty="0" smtClean="0"/>
          </a:p>
          <a:p>
            <a:pPr marL="0" indent="0">
              <a:buNone/>
            </a:pPr>
            <a:r>
              <a:rPr lang="tr-TR" dirty="0"/>
              <a:t>Kayıt yenileme işlemlerinin tümünden öğrenci sorumludur</a:t>
            </a:r>
            <a:r>
              <a:rPr lang="tr-TR" dirty="0" smtClean="0"/>
              <a:t>.</a:t>
            </a:r>
          </a:p>
          <a:p>
            <a:pPr marL="0" indent="0" algn="ctr">
              <a:buNone/>
            </a:pPr>
            <a:endParaRPr lang="tr-TR" b="1" dirty="0"/>
          </a:p>
          <a:p>
            <a:pPr marL="0" indent="0">
              <a:buNone/>
            </a:pPr>
            <a:r>
              <a:rPr lang="tr-TR" b="1" dirty="0" err="1" smtClean="0">
                <a:solidFill>
                  <a:srgbClr val="FF0000"/>
                </a:solidFill>
              </a:rPr>
              <a:t>Bkz</a:t>
            </a:r>
            <a:r>
              <a:rPr lang="tr-TR" b="1" dirty="0" smtClean="0">
                <a:solidFill>
                  <a:srgbClr val="FF0000"/>
                </a:solidFill>
              </a:rPr>
              <a:t>; </a:t>
            </a:r>
            <a:r>
              <a:rPr lang="tr-TR" dirty="0">
                <a:solidFill>
                  <a:srgbClr val="FF0000"/>
                </a:solidFill>
              </a:rPr>
              <a:t>Karabük Üniversitesi </a:t>
            </a:r>
            <a:r>
              <a:rPr lang="tr-TR" dirty="0" smtClean="0">
                <a:solidFill>
                  <a:srgbClr val="FF0000"/>
                </a:solidFill>
              </a:rPr>
              <a:t>Ön Lisans</a:t>
            </a:r>
            <a:r>
              <a:rPr lang="tr-TR" dirty="0">
                <a:solidFill>
                  <a:srgbClr val="FF0000"/>
                </a:solidFill>
              </a:rPr>
              <a:t>, Lisans Eğitim-Öğretim ve Sınav </a:t>
            </a:r>
            <a:r>
              <a:rPr lang="tr-TR" dirty="0" smtClean="0">
                <a:solidFill>
                  <a:srgbClr val="FF0000"/>
                </a:solidFill>
              </a:rPr>
              <a:t>Yönetmeliği </a:t>
            </a:r>
            <a:r>
              <a:rPr lang="tr-TR" u="sng" dirty="0" smtClean="0">
                <a:solidFill>
                  <a:srgbClr val="FF0000"/>
                </a:solidFill>
                <a:effectLst>
                  <a:outerShdw blurRad="38100" dist="38100" dir="2700000" algn="tl">
                    <a:srgbClr val="000000">
                      <a:alpha val="43137"/>
                    </a:srgbClr>
                  </a:outerShdw>
                </a:effectLst>
              </a:rPr>
              <a:t>Madde 8</a:t>
            </a:r>
            <a:endParaRPr lang="tr-TR" u="sng" dirty="0">
              <a:solidFill>
                <a:srgbClr val="FF0000"/>
              </a:solidFill>
              <a:effectLst>
                <a:outerShdw blurRad="38100" dist="38100" dir="2700000" algn="tl">
                  <a:srgbClr val="000000">
                    <a:alpha val="43137"/>
                  </a:srgbClr>
                </a:outerShdw>
              </a:effectLst>
            </a:endParaRPr>
          </a:p>
          <a:p>
            <a:pPr marL="0" indent="0" algn="ctr">
              <a:buNone/>
            </a:pPr>
            <a:endParaRPr lang="tr-TR" b="1" dirty="0"/>
          </a:p>
        </p:txBody>
      </p:sp>
    </p:spTree>
    <p:extLst>
      <p:ext uri="{BB962C8B-B14F-4D97-AF65-F5344CB8AC3E}">
        <p14:creationId xmlns:p14="http://schemas.microsoft.com/office/powerpoint/2010/main" val="1723090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7964" y="404664"/>
            <a:ext cx="8928992" cy="6192688"/>
          </a:xfrm>
        </p:spPr>
        <p:txBody>
          <a:bodyPr>
            <a:normAutofit lnSpcReduction="10000"/>
          </a:bodyPr>
          <a:lstStyle/>
          <a:p>
            <a:pPr marL="0" indent="0" algn="ctr">
              <a:buNone/>
            </a:pPr>
            <a:r>
              <a:rPr lang="tr-TR" b="1" dirty="0" smtClean="0"/>
              <a:t>Ders alma</a:t>
            </a:r>
          </a:p>
          <a:p>
            <a:pPr marL="0" indent="0">
              <a:buNone/>
            </a:pPr>
            <a:r>
              <a:rPr lang="tr-TR" dirty="0" smtClean="0"/>
              <a:t>Öğrenciler </a:t>
            </a:r>
            <a:r>
              <a:rPr lang="tr-TR" dirty="0"/>
              <a:t>her yarıyılın başında, akademik takvimde belirtilen süreler içerisinde danışmanının denetiminde ders alma işlemlerini gerçekleştirirler. Öğrencilerin bir yarıyılda kaydolacağı derslerin toplamı 30 </a:t>
            </a:r>
            <a:r>
              <a:rPr lang="tr-TR" dirty="0" err="1"/>
              <a:t>AKTS’dir</a:t>
            </a:r>
            <a:r>
              <a:rPr lang="tr-TR" dirty="0" smtClean="0"/>
              <a:t>.</a:t>
            </a:r>
          </a:p>
          <a:p>
            <a:pPr marL="0" indent="0">
              <a:buNone/>
            </a:pPr>
            <a:endParaRPr lang="tr-TR" dirty="0" smtClean="0"/>
          </a:p>
          <a:p>
            <a:pPr marL="0" indent="0">
              <a:buNone/>
            </a:pPr>
            <a:r>
              <a:rPr lang="tr-TR" dirty="0"/>
              <a:t>Birinci sınıfta öğrenime başlayan öğrenci, kayıtlı olduğu ilk iki yarıyıla ait tüm dersleri almakla yükümlüdür. Bu öğrencilerden, ders muafiyeti talebinde bulunanlar </a:t>
            </a:r>
            <a:r>
              <a:rPr lang="tr-TR" dirty="0" smtClean="0"/>
              <a:t>muaf </a:t>
            </a:r>
            <a:r>
              <a:rPr lang="tr-TR" dirty="0"/>
              <a:t>tutuldukları dersin AKTS toplamı kadar 30 AKTS sınırını aşmamak şartıyla üst yarıyıldan ders alabilirler</a:t>
            </a:r>
            <a:r>
              <a:rPr lang="tr-TR" dirty="0" smtClean="0"/>
              <a:t>.</a:t>
            </a:r>
          </a:p>
          <a:p>
            <a:pPr marL="0" indent="0">
              <a:buNone/>
            </a:pPr>
            <a:endParaRPr lang="tr-TR" dirty="0" smtClean="0"/>
          </a:p>
          <a:p>
            <a:pPr marL="0" indent="0">
              <a:buNone/>
            </a:pPr>
            <a:r>
              <a:rPr lang="tr-TR" dirty="0"/>
              <a:t>Not ortalaması 2,00 olmak kaydıyla, öğrenci birbirini izleyen iki yarıyıl sonunda mezun olabilecek durumda ise bu yarıyıllarda en fazla 45 AKTS ders almasına izin </a:t>
            </a:r>
            <a:r>
              <a:rPr lang="tr-TR" dirty="0" smtClean="0"/>
              <a:t>verilebilir.</a:t>
            </a:r>
          </a:p>
          <a:p>
            <a:pPr marL="0" indent="0">
              <a:buNone/>
            </a:pPr>
            <a:endParaRPr lang="tr-TR" b="1" dirty="0"/>
          </a:p>
          <a:p>
            <a:pPr marL="0" indent="0">
              <a:buNone/>
            </a:pPr>
            <a:endParaRPr lang="tr-TR" b="1" dirty="0"/>
          </a:p>
        </p:txBody>
      </p:sp>
    </p:spTree>
    <p:extLst>
      <p:ext uri="{BB962C8B-B14F-4D97-AF65-F5344CB8AC3E}">
        <p14:creationId xmlns:p14="http://schemas.microsoft.com/office/powerpoint/2010/main" val="398290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230" y="764704"/>
            <a:ext cx="8928992" cy="5976664"/>
          </a:xfrm>
        </p:spPr>
        <p:txBody>
          <a:bodyPr/>
          <a:lstStyle/>
          <a:p>
            <a:pPr marL="0" indent="0">
              <a:buNone/>
            </a:pPr>
            <a:r>
              <a:rPr lang="tr-TR" b="1" dirty="0" smtClean="0">
                <a:solidFill>
                  <a:srgbClr val="00B0F0"/>
                </a:solidFill>
              </a:rPr>
              <a:t>Lisans Programı Öğrencisi</a:t>
            </a:r>
          </a:p>
          <a:p>
            <a:pPr marL="0" indent="0">
              <a:buNone/>
            </a:pPr>
            <a:r>
              <a:rPr lang="tr-TR" dirty="0" smtClean="0"/>
              <a:t>İlk iki yarıyıl </a:t>
            </a:r>
            <a:r>
              <a:rPr lang="tr-TR" dirty="0" smtClean="0">
                <a:solidFill>
                  <a:srgbClr val="FF0000"/>
                </a:solidFill>
              </a:rPr>
              <a:t>30 AKTS</a:t>
            </a:r>
          </a:p>
          <a:p>
            <a:pPr marL="0" indent="0">
              <a:buNone/>
            </a:pPr>
            <a:r>
              <a:rPr lang="tr-TR" dirty="0" smtClean="0"/>
              <a:t>Üçüncü yarıyıldan itibaren;</a:t>
            </a:r>
          </a:p>
          <a:p>
            <a:pPr marL="0" indent="0">
              <a:buNone/>
            </a:pPr>
            <a:r>
              <a:rPr lang="tr-TR" dirty="0" smtClean="0"/>
              <a:t>GANO 3,00 </a:t>
            </a:r>
            <a:r>
              <a:rPr lang="tr-TR" dirty="0"/>
              <a:t>ve </a:t>
            </a:r>
            <a:r>
              <a:rPr lang="tr-TR" dirty="0" smtClean="0"/>
              <a:t>üzeri – </a:t>
            </a:r>
            <a:r>
              <a:rPr lang="tr-TR" dirty="0" smtClean="0">
                <a:solidFill>
                  <a:srgbClr val="FF0000"/>
                </a:solidFill>
              </a:rPr>
              <a:t>40 AKTS</a:t>
            </a:r>
          </a:p>
          <a:p>
            <a:pPr marL="0" indent="0">
              <a:buNone/>
            </a:pPr>
            <a:r>
              <a:rPr lang="tr-TR" dirty="0" smtClean="0"/>
              <a:t>GANO 2,50-2,99 – </a:t>
            </a:r>
            <a:r>
              <a:rPr lang="tr-TR" dirty="0" smtClean="0">
                <a:solidFill>
                  <a:srgbClr val="FF0000"/>
                </a:solidFill>
              </a:rPr>
              <a:t>36 AKTS</a:t>
            </a:r>
          </a:p>
          <a:p>
            <a:pPr marL="0" indent="0">
              <a:buNone/>
            </a:pPr>
            <a:r>
              <a:rPr lang="tr-TR" dirty="0" smtClean="0"/>
              <a:t>GANO 2,49 ve altı – </a:t>
            </a:r>
            <a:r>
              <a:rPr lang="tr-TR" dirty="0" smtClean="0">
                <a:solidFill>
                  <a:srgbClr val="FF0000"/>
                </a:solidFill>
              </a:rPr>
              <a:t>30 AKTS </a:t>
            </a:r>
            <a:r>
              <a:rPr lang="tr-TR" dirty="0" smtClean="0"/>
              <a:t>ders alabilir.</a:t>
            </a:r>
          </a:p>
          <a:p>
            <a:pPr marL="0" indent="0">
              <a:buNone/>
            </a:pPr>
            <a:endParaRPr lang="tr-TR" dirty="0">
              <a:solidFill>
                <a:srgbClr val="FF0000"/>
              </a:solidFill>
            </a:endParaRPr>
          </a:p>
          <a:p>
            <a:pPr marL="0" indent="0">
              <a:buNone/>
            </a:pPr>
            <a:r>
              <a:rPr lang="tr-TR" b="1" dirty="0">
                <a:solidFill>
                  <a:srgbClr val="00B0F0"/>
                </a:solidFill>
              </a:rPr>
              <a:t>Ön Lisans Programı Öğrencisi</a:t>
            </a:r>
          </a:p>
          <a:p>
            <a:pPr marL="0" indent="0">
              <a:buNone/>
            </a:pPr>
            <a:r>
              <a:rPr lang="tr-TR" dirty="0"/>
              <a:t>İlk iki yarıyıl </a:t>
            </a:r>
            <a:r>
              <a:rPr lang="tr-TR" dirty="0">
                <a:solidFill>
                  <a:srgbClr val="FF0000"/>
                </a:solidFill>
              </a:rPr>
              <a:t>30 AKTS</a:t>
            </a:r>
          </a:p>
          <a:p>
            <a:pPr marL="0" indent="0">
              <a:buNone/>
            </a:pPr>
            <a:r>
              <a:rPr lang="tr-TR" dirty="0"/>
              <a:t>Üçüncü yarıyıldan </a:t>
            </a:r>
            <a:r>
              <a:rPr lang="tr-TR" dirty="0" smtClean="0"/>
              <a:t>itibaren </a:t>
            </a:r>
            <a:r>
              <a:rPr lang="tr-TR" dirty="0" smtClean="0">
                <a:solidFill>
                  <a:srgbClr val="FF0000"/>
                </a:solidFill>
              </a:rPr>
              <a:t>40 AKTS </a:t>
            </a:r>
            <a:r>
              <a:rPr lang="tr-TR" dirty="0" smtClean="0"/>
              <a:t>ders alabilir.</a:t>
            </a:r>
            <a:endParaRPr lang="tr-TR" dirty="0"/>
          </a:p>
          <a:p>
            <a:pPr marL="0" indent="0">
              <a:buNone/>
            </a:pPr>
            <a:endParaRPr lang="tr-TR" dirty="0"/>
          </a:p>
        </p:txBody>
      </p:sp>
    </p:spTree>
    <p:extLst>
      <p:ext uri="{BB962C8B-B14F-4D97-AF65-F5344CB8AC3E}">
        <p14:creationId xmlns:p14="http://schemas.microsoft.com/office/powerpoint/2010/main" val="288741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352928" cy="5976664"/>
          </a:xfrm>
        </p:spPr>
        <p:txBody>
          <a:bodyPr>
            <a:normAutofit lnSpcReduction="10000"/>
          </a:bodyPr>
          <a:lstStyle/>
          <a:p>
            <a:pPr marL="0" indent="0">
              <a:buNone/>
            </a:pPr>
            <a:endParaRPr lang="tr-TR" dirty="0" smtClean="0"/>
          </a:p>
          <a:p>
            <a:pPr marL="0" indent="0">
              <a:buNone/>
            </a:pPr>
            <a:r>
              <a:rPr lang="tr-TR" dirty="0" smtClean="0"/>
              <a:t>Öğrenciler</a:t>
            </a:r>
            <a:r>
              <a:rPr lang="tr-TR" dirty="0"/>
              <a:t>, süresi içinde ve usulüne uygun olarak kaydolmadıkları derslere devam edemez ve bu derslerin sınavlarına giremez. Kaydolmadığı dersin sınavına giren öğrencinin sınavı geçersiz sayılır. </a:t>
            </a:r>
            <a:endParaRPr lang="tr-TR" dirty="0" smtClean="0"/>
          </a:p>
          <a:p>
            <a:pPr marL="0" indent="0">
              <a:buNone/>
            </a:pPr>
            <a:endParaRPr lang="tr-TR" dirty="0" smtClean="0"/>
          </a:p>
          <a:p>
            <a:pPr marL="0" indent="0">
              <a:buNone/>
            </a:pPr>
            <a:r>
              <a:rPr lang="tr-TR" dirty="0" smtClean="0"/>
              <a:t>Ders </a:t>
            </a:r>
            <a:r>
              <a:rPr lang="tr-TR" dirty="0"/>
              <a:t>alma ve bırakma günlerinden sonra öğrenci hiçbir şekilde üzerine ders alamaz ve üzerindeki dersi bırakamaz. </a:t>
            </a:r>
            <a:endParaRPr lang="tr-TR" dirty="0" smtClean="0"/>
          </a:p>
          <a:p>
            <a:pPr marL="0" indent="0">
              <a:buNone/>
            </a:pPr>
            <a:endParaRPr lang="tr-TR" dirty="0" smtClean="0"/>
          </a:p>
          <a:p>
            <a:pPr marL="0" indent="0">
              <a:buNone/>
            </a:pPr>
            <a:r>
              <a:rPr lang="tr-TR" dirty="0" err="1"/>
              <a:t>GANO’sunu</a:t>
            </a:r>
            <a:r>
              <a:rPr lang="tr-TR" dirty="0"/>
              <a:t> yükseltmek isteyen öğrenciler DD ve üzeri not alınan dersleri alındığı yarıyılı izleyen üç yarıyıl içinde tekrar alabilirler. </a:t>
            </a:r>
            <a:r>
              <a:rPr lang="tr-TR" dirty="0" smtClean="0"/>
              <a:t>Tekrarlanan </a:t>
            </a:r>
            <a:r>
              <a:rPr lang="tr-TR" dirty="0"/>
              <a:t>derslerde son alınan not geçerlidir. </a:t>
            </a:r>
          </a:p>
        </p:txBody>
      </p:sp>
    </p:spTree>
    <p:extLst>
      <p:ext uri="{BB962C8B-B14F-4D97-AF65-F5344CB8AC3E}">
        <p14:creationId xmlns:p14="http://schemas.microsoft.com/office/powerpoint/2010/main" val="2491608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5976664"/>
          </a:xfrm>
        </p:spPr>
        <p:txBody>
          <a:bodyPr/>
          <a:lstStyle/>
          <a:p>
            <a:pPr marL="0" indent="0" algn="ctr">
              <a:buNone/>
            </a:pPr>
            <a:r>
              <a:rPr lang="tr-TR" b="1" dirty="0" smtClean="0"/>
              <a:t>Devam zorunluluğu</a:t>
            </a:r>
          </a:p>
          <a:p>
            <a:pPr marL="0" indent="0" algn="ctr">
              <a:buNone/>
            </a:pPr>
            <a:endParaRPr lang="tr-TR" b="1" dirty="0"/>
          </a:p>
          <a:p>
            <a:pPr marL="0" indent="0">
              <a:buNone/>
            </a:pPr>
            <a:r>
              <a:rPr lang="tr-TR" dirty="0"/>
              <a:t>Derse ve uygulamalara devam zorunludur. Teorik derslerin %30’undan, uygulamalı derslerin %20’sinden fazlasına katılmayan öğrenci o dersin sınavlarına giremez. </a:t>
            </a:r>
            <a:endParaRPr lang="tr-TR" dirty="0" smtClean="0"/>
          </a:p>
          <a:p>
            <a:pPr marL="0" indent="0">
              <a:buNone/>
            </a:pPr>
            <a:endParaRPr lang="tr-TR" b="1" dirty="0"/>
          </a:p>
          <a:p>
            <a:pPr marL="0" indent="0">
              <a:buNone/>
            </a:pPr>
            <a:r>
              <a:rPr lang="tr-TR" dirty="0"/>
              <a:t>Derslere devam durumu öğretim elemanı tarafından izlenir. </a:t>
            </a:r>
            <a:endParaRPr lang="tr-TR" b="1" dirty="0"/>
          </a:p>
        </p:txBody>
      </p:sp>
    </p:spTree>
    <p:extLst>
      <p:ext uri="{BB962C8B-B14F-4D97-AF65-F5344CB8AC3E}">
        <p14:creationId xmlns:p14="http://schemas.microsoft.com/office/powerpoint/2010/main" val="308299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631904"/>
          </a:xfrm>
        </p:spPr>
        <p:txBody>
          <a:bodyPr/>
          <a:lstStyle/>
          <a:p>
            <a:pPr marL="0" indent="0" algn="ctr">
              <a:buNone/>
            </a:pPr>
            <a:endParaRPr lang="tr-TR" b="1" dirty="0" smtClean="0"/>
          </a:p>
          <a:p>
            <a:pPr marL="0" indent="0" algn="ctr">
              <a:buNone/>
            </a:pPr>
            <a:r>
              <a:rPr lang="tr-TR" b="1" dirty="0" smtClean="0"/>
              <a:t>Eğitim-öğretim </a:t>
            </a:r>
            <a:r>
              <a:rPr lang="tr-TR" b="1" dirty="0"/>
              <a:t>dönemleri</a:t>
            </a:r>
          </a:p>
          <a:p>
            <a:pPr marL="0" indent="0">
              <a:buNone/>
            </a:pPr>
            <a:endParaRPr lang="tr-TR" dirty="0"/>
          </a:p>
          <a:p>
            <a:pPr marL="0" indent="0">
              <a:buNone/>
            </a:pPr>
            <a:r>
              <a:rPr lang="tr-TR" dirty="0" smtClean="0"/>
              <a:t>Bir </a:t>
            </a:r>
            <a:r>
              <a:rPr lang="tr-TR" dirty="0"/>
              <a:t>eğitim-öğretim yılı Senatonun kararıyla ara sınav haftaları hariç, her biri en az on dört hafta veya en az yetmiş iş günü olmak üzere güz ve bahar yarıyıllarından oluşur. Güz ve bahar yarıyıllarına ek olarak staj ve yaz kursları veya yaz </a:t>
            </a:r>
            <a:r>
              <a:rPr lang="tr-TR" dirty="0" smtClean="0"/>
              <a:t>okulu açılabilir.</a:t>
            </a:r>
          </a:p>
          <a:p>
            <a:pPr marL="0" indent="0">
              <a:buNone/>
            </a:pPr>
            <a:endParaRPr lang="tr-TR" dirty="0"/>
          </a:p>
          <a:p>
            <a:pPr marL="0" indent="0">
              <a:buNone/>
            </a:pPr>
            <a:r>
              <a:rPr lang="tr-TR" dirty="0"/>
              <a:t>Yaz </a:t>
            </a:r>
            <a:r>
              <a:rPr lang="tr-TR" dirty="0" smtClean="0"/>
              <a:t>okulu </a:t>
            </a:r>
            <a:r>
              <a:rPr lang="tr-TR" dirty="0"/>
              <a:t>üçüncü bir yarıyıl olarak kabul edilmez.</a:t>
            </a:r>
          </a:p>
        </p:txBody>
      </p:sp>
    </p:spTree>
    <p:extLst>
      <p:ext uri="{BB962C8B-B14F-4D97-AF65-F5344CB8AC3E}">
        <p14:creationId xmlns:p14="http://schemas.microsoft.com/office/powerpoint/2010/main" val="86057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620688"/>
            <a:ext cx="8928992" cy="6120680"/>
          </a:xfrm>
        </p:spPr>
        <p:txBody>
          <a:bodyPr>
            <a:normAutofit/>
          </a:bodyPr>
          <a:lstStyle/>
          <a:p>
            <a:pPr marL="0" indent="0" algn="ctr">
              <a:buNone/>
            </a:pPr>
            <a:r>
              <a:rPr lang="tr-TR" b="1" dirty="0" smtClean="0"/>
              <a:t>Akademik Takvim</a:t>
            </a:r>
            <a:endParaRPr lang="tr-TR" b="1" dirty="0"/>
          </a:p>
          <a:p>
            <a:pPr marL="0" indent="0">
              <a:buNone/>
            </a:pPr>
            <a:r>
              <a:rPr lang="tr-TR" sz="2400" dirty="0" smtClean="0"/>
              <a:t>Üniversitenin </a:t>
            </a:r>
            <a:r>
              <a:rPr lang="tr-TR" sz="2400" dirty="0"/>
              <a:t>bir eğitim-öğretim yılını kapsayan akademik takvimi eğitim-öğretim yılının başlamasından önce Senato tarafından belirlenerek ilan edilir</a:t>
            </a:r>
            <a:r>
              <a:rPr lang="tr-TR" sz="2400" dirty="0" smtClean="0"/>
              <a:t>.</a:t>
            </a:r>
          </a:p>
          <a:p>
            <a:pPr marL="0" indent="0">
              <a:buNone/>
            </a:pPr>
            <a:endParaRPr lang="tr-TR"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76872"/>
            <a:ext cx="9144000"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827584" y="4509120"/>
            <a:ext cx="1008112" cy="21602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Ok Bağlayıcısı 5"/>
          <p:cNvCxnSpPr/>
          <p:nvPr/>
        </p:nvCxnSpPr>
        <p:spPr>
          <a:xfrm flipH="1">
            <a:off x="1691680" y="2132856"/>
            <a:ext cx="1656184" cy="216024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690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764704"/>
            <a:ext cx="8856984" cy="5904656"/>
          </a:xfrm>
        </p:spPr>
        <p:txBody>
          <a:bodyPr>
            <a:normAutofit lnSpcReduction="10000"/>
          </a:bodyPr>
          <a:lstStyle/>
          <a:p>
            <a:pPr marL="0" indent="0" algn="ctr">
              <a:buNone/>
            </a:pPr>
            <a:r>
              <a:rPr lang="tr-TR" b="1" dirty="0"/>
              <a:t>Eğitim-öğretim süresi</a:t>
            </a:r>
            <a:endParaRPr lang="tr-TR" b="1" dirty="0" smtClean="0"/>
          </a:p>
          <a:p>
            <a:pPr marL="0" indent="0">
              <a:buNone/>
            </a:pPr>
            <a:r>
              <a:rPr lang="tr-TR" dirty="0" smtClean="0"/>
              <a:t>Öğrencilere</a:t>
            </a:r>
            <a:r>
              <a:rPr lang="tr-TR" dirty="0"/>
              <a:t>, öğrenimlerini tamamlamak için tanınan azami süreler; yabancı dil hazırlık ve bilimsel intibak sınıfları hariç, kayıt olduğu programa ilişkin derslerin verildiği dönemden başlamak üzere, her dönem için kayıt yenileme yaptırıp yaptırmadığına bakılmadan </a:t>
            </a:r>
            <a:r>
              <a:rPr lang="tr-TR" b="1" dirty="0" smtClean="0">
                <a:solidFill>
                  <a:srgbClr val="FF0000"/>
                </a:solidFill>
              </a:rPr>
              <a:t>ön lisans </a:t>
            </a:r>
            <a:r>
              <a:rPr lang="tr-TR" b="1" dirty="0">
                <a:solidFill>
                  <a:srgbClr val="FF0000"/>
                </a:solidFill>
              </a:rPr>
              <a:t>programlarında azami dört yıl, lisans </a:t>
            </a:r>
            <a:r>
              <a:rPr lang="tr-TR" b="1" dirty="0" smtClean="0">
                <a:solidFill>
                  <a:srgbClr val="FF0000"/>
                </a:solidFill>
              </a:rPr>
              <a:t>programlarında </a:t>
            </a:r>
            <a:r>
              <a:rPr lang="tr-TR" b="1" dirty="0">
                <a:solidFill>
                  <a:srgbClr val="FF0000"/>
                </a:solidFill>
              </a:rPr>
              <a:t>azami yedi </a:t>
            </a:r>
            <a:r>
              <a:rPr lang="tr-TR" b="1" dirty="0" smtClean="0">
                <a:solidFill>
                  <a:srgbClr val="FF0000"/>
                </a:solidFill>
              </a:rPr>
              <a:t>yıldır.</a:t>
            </a:r>
          </a:p>
          <a:p>
            <a:pPr marL="0" indent="0">
              <a:buNone/>
            </a:pPr>
            <a:endParaRPr lang="tr-TR" b="1" dirty="0">
              <a:solidFill>
                <a:srgbClr val="FF0000"/>
              </a:solidFill>
            </a:endParaRPr>
          </a:p>
          <a:p>
            <a:pPr marL="0" indent="0">
              <a:buNone/>
            </a:pPr>
            <a:r>
              <a:rPr lang="tr-TR" dirty="0"/>
              <a:t>Azami öğrenim süreleri sonunda mezun olamayan öğrenciler için ilgili mevzuat hükümleri uygulanır. </a:t>
            </a:r>
            <a:endParaRPr lang="tr-TR" dirty="0" smtClean="0"/>
          </a:p>
          <a:p>
            <a:pPr marL="0" indent="0">
              <a:buNone/>
            </a:pPr>
            <a:endParaRPr lang="tr-TR" b="1" dirty="0">
              <a:solidFill>
                <a:srgbClr val="FF0000"/>
              </a:solidFill>
            </a:endParaRPr>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Lisans ve Ön Lisans Öğrencilerinin Azami Süreleri ve Ek Sınavlar/Süreler ile İlgili Uygulama Esasları</a:t>
            </a:r>
          </a:p>
          <a:p>
            <a:pPr marL="0" indent="0">
              <a:buNone/>
            </a:pPr>
            <a:endParaRPr lang="tr-TR" b="1" u="sng" dirty="0">
              <a:solidFill>
                <a:srgbClr val="FF0000"/>
              </a:solidFill>
            </a:endParaRPr>
          </a:p>
        </p:txBody>
      </p:sp>
    </p:spTree>
    <p:extLst>
      <p:ext uri="{BB962C8B-B14F-4D97-AF65-F5344CB8AC3E}">
        <p14:creationId xmlns:p14="http://schemas.microsoft.com/office/powerpoint/2010/main" val="2847118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92696"/>
            <a:ext cx="8784976" cy="5904656"/>
          </a:xfrm>
        </p:spPr>
        <p:txBody>
          <a:bodyPr/>
          <a:lstStyle/>
          <a:p>
            <a:pPr marL="0" indent="0" algn="ctr">
              <a:buNone/>
            </a:pPr>
            <a:r>
              <a:rPr lang="tr-TR" b="1" dirty="0"/>
              <a:t>Eğitim-öğretim programları</a:t>
            </a:r>
            <a:endParaRPr lang="tr-TR" b="1" dirty="0" smtClean="0"/>
          </a:p>
          <a:p>
            <a:pPr marL="0" indent="0">
              <a:buNone/>
            </a:pPr>
            <a:endParaRPr lang="tr-TR" dirty="0" smtClean="0"/>
          </a:p>
          <a:p>
            <a:pPr marL="0" indent="0">
              <a:buNone/>
            </a:pPr>
            <a:r>
              <a:rPr lang="tr-TR" dirty="0" smtClean="0"/>
              <a:t>Ortak </a:t>
            </a:r>
            <a:r>
              <a:rPr lang="tr-TR" dirty="0"/>
              <a:t>zorunlu dersler dışında, dört yıllık lisans programlarının </a:t>
            </a:r>
            <a:r>
              <a:rPr lang="tr-TR" dirty="0">
                <a:solidFill>
                  <a:srgbClr val="FF0000"/>
                </a:solidFill>
              </a:rPr>
              <a:t>en az 128 kredi</a:t>
            </a:r>
            <a:r>
              <a:rPr lang="tr-TR" dirty="0"/>
              <a:t>, iki yıllık </a:t>
            </a:r>
            <a:r>
              <a:rPr lang="tr-TR" dirty="0" smtClean="0"/>
              <a:t>ön lisans </a:t>
            </a:r>
            <a:r>
              <a:rPr lang="tr-TR" dirty="0"/>
              <a:t>programlarının ise </a:t>
            </a:r>
            <a:r>
              <a:rPr lang="tr-TR" dirty="0">
                <a:solidFill>
                  <a:srgbClr val="FF0000"/>
                </a:solidFill>
              </a:rPr>
              <a:t>en az 64 kredi</a:t>
            </a:r>
            <a:r>
              <a:rPr lang="tr-TR" dirty="0"/>
              <a:t>lik dersleri kapsaması gerekir. Her dönem için </a:t>
            </a:r>
            <a:r>
              <a:rPr lang="tr-TR" dirty="0">
                <a:solidFill>
                  <a:srgbClr val="FF0000"/>
                </a:solidFill>
              </a:rPr>
              <a:t>30 AKTS kredisi </a:t>
            </a:r>
            <a:r>
              <a:rPr lang="tr-TR" dirty="0"/>
              <a:t>olmak üzere; </a:t>
            </a:r>
            <a:r>
              <a:rPr lang="tr-TR" dirty="0" smtClean="0"/>
              <a:t>ön lisans </a:t>
            </a:r>
            <a:r>
              <a:rPr lang="tr-TR" dirty="0"/>
              <a:t>programlarında </a:t>
            </a:r>
            <a:r>
              <a:rPr lang="tr-TR" dirty="0">
                <a:solidFill>
                  <a:srgbClr val="FF0000"/>
                </a:solidFill>
              </a:rPr>
              <a:t>120 AKTS kredisi</a:t>
            </a:r>
            <a:r>
              <a:rPr lang="tr-TR" dirty="0"/>
              <a:t>, lisans programlarında </a:t>
            </a:r>
            <a:r>
              <a:rPr lang="tr-TR" dirty="0" smtClean="0">
                <a:solidFill>
                  <a:srgbClr val="FF0000"/>
                </a:solidFill>
              </a:rPr>
              <a:t>240 </a:t>
            </a:r>
            <a:r>
              <a:rPr lang="tr-TR" dirty="0">
                <a:solidFill>
                  <a:srgbClr val="FF0000"/>
                </a:solidFill>
              </a:rPr>
              <a:t>AKTS kredisi </a:t>
            </a:r>
            <a:r>
              <a:rPr lang="tr-TR" dirty="0"/>
              <a:t>alınması </a:t>
            </a:r>
            <a:r>
              <a:rPr lang="tr-TR" dirty="0" smtClean="0"/>
              <a:t>gerekir.</a:t>
            </a:r>
          </a:p>
          <a:p>
            <a:pPr marL="0" indent="0">
              <a:buNone/>
            </a:pPr>
            <a:endParaRPr lang="tr-TR" b="1" dirty="0" smtClean="0"/>
          </a:p>
          <a:p>
            <a:pPr marL="0" indent="0">
              <a:buNone/>
            </a:pPr>
            <a:endParaRPr lang="tr-TR" b="1" dirty="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Ön Lisans, Lisans Eğitim-Öğretim ve Sınav Yönetmeliği </a:t>
            </a:r>
            <a:r>
              <a:rPr lang="tr-TR" u="sng" dirty="0">
                <a:solidFill>
                  <a:srgbClr val="FF0000"/>
                </a:solidFill>
                <a:effectLst>
                  <a:outerShdw blurRad="38100" dist="38100" dir="2700000" algn="tl">
                    <a:srgbClr val="000000">
                      <a:alpha val="43137"/>
                    </a:srgbClr>
                  </a:outerShdw>
                </a:effectLst>
              </a:rPr>
              <a:t>Madde </a:t>
            </a:r>
            <a:r>
              <a:rPr lang="tr-TR" u="sng" dirty="0" smtClean="0">
                <a:solidFill>
                  <a:srgbClr val="FF0000"/>
                </a:solidFill>
                <a:effectLst>
                  <a:outerShdw blurRad="38100" dist="38100" dir="2700000" algn="tl">
                    <a:srgbClr val="000000">
                      <a:alpha val="43137"/>
                    </a:srgbClr>
                  </a:outerShdw>
                </a:effectLst>
              </a:rPr>
              <a:t>11</a:t>
            </a:r>
            <a:endParaRPr lang="tr-TR" u="sng" dirty="0">
              <a:solidFill>
                <a:srgbClr val="FF0000"/>
              </a:solidFill>
              <a:effectLst>
                <a:outerShdw blurRad="38100" dist="38100" dir="2700000" algn="tl">
                  <a:srgbClr val="000000">
                    <a:alpha val="43137"/>
                  </a:srgbClr>
                </a:outerShdw>
              </a:effectLst>
            </a:endParaRPr>
          </a:p>
          <a:p>
            <a:pPr marL="0" indent="0">
              <a:buNone/>
            </a:pPr>
            <a:endParaRPr lang="tr-TR" b="1" dirty="0" smtClean="0"/>
          </a:p>
        </p:txBody>
      </p:sp>
    </p:spTree>
    <p:extLst>
      <p:ext uri="{BB962C8B-B14F-4D97-AF65-F5344CB8AC3E}">
        <p14:creationId xmlns:p14="http://schemas.microsoft.com/office/powerpoint/2010/main" val="1103336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424936" cy="5415880"/>
          </a:xfrm>
        </p:spPr>
        <p:txBody>
          <a:bodyPr>
            <a:normAutofit/>
          </a:bodyPr>
          <a:lstStyle/>
          <a:p>
            <a:pPr marL="0" indent="0" algn="ctr" fontAlgn="base">
              <a:spcBef>
                <a:spcPts val="672"/>
              </a:spcBef>
              <a:buNone/>
            </a:pPr>
            <a:r>
              <a:rPr lang="tr-TR" sz="2800" b="1" i="1" dirty="0">
                <a:latin typeface="Arial"/>
              </a:rPr>
              <a:t>Öğrenci Numarası </a:t>
            </a:r>
            <a:endParaRPr lang="tr-TR" sz="2800" b="1" i="1" dirty="0" smtClean="0">
              <a:latin typeface="Arial"/>
            </a:endParaRPr>
          </a:p>
          <a:p>
            <a:pPr marL="0" indent="0" algn="ctr" fontAlgn="base">
              <a:spcBef>
                <a:spcPts val="672"/>
              </a:spcBef>
              <a:buNone/>
            </a:pPr>
            <a:endParaRPr lang="tr-TR" sz="5000" b="1" dirty="0" smtClean="0">
              <a:solidFill>
                <a:srgbClr val="FF0000"/>
              </a:solidFill>
              <a:latin typeface="Trebuchet MS"/>
            </a:endParaRPr>
          </a:p>
          <a:p>
            <a:pPr marL="0" indent="0" algn="ctr" fontAlgn="base">
              <a:spcBef>
                <a:spcPts val="672"/>
              </a:spcBef>
              <a:buNone/>
            </a:pPr>
            <a:r>
              <a:rPr lang="tr-TR" sz="5000" b="1" dirty="0" smtClean="0">
                <a:solidFill>
                  <a:srgbClr val="FF0000"/>
                </a:solidFill>
                <a:latin typeface="Trebuchet MS"/>
              </a:rPr>
              <a:t>19</a:t>
            </a:r>
            <a:r>
              <a:rPr lang="tr-TR" sz="5000" b="1" dirty="0" smtClean="0">
                <a:solidFill>
                  <a:schemeClr val="accent3">
                    <a:lumMod val="50000"/>
                  </a:schemeClr>
                </a:solidFill>
                <a:latin typeface="Trebuchet MS"/>
              </a:rPr>
              <a:t>0</a:t>
            </a:r>
            <a:r>
              <a:rPr lang="tr-TR" sz="5000" b="1" dirty="0" smtClean="0">
                <a:solidFill>
                  <a:schemeClr val="tx1">
                    <a:lumMod val="95000"/>
                    <a:lumOff val="5000"/>
                  </a:schemeClr>
                </a:solidFill>
                <a:latin typeface="Trebuchet MS"/>
              </a:rPr>
              <a:t>52</a:t>
            </a:r>
            <a:r>
              <a:rPr lang="tr-TR" sz="5000" b="1" dirty="0" smtClean="0">
                <a:solidFill>
                  <a:srgbClr val="00B050"/>
                </a:solidFill>
                <a:latin typeface="Trebuchet MS"/>
              </a:rPr>
              <a:t>50</a:t>
            </a:r>
            <a:r>
              <a:rPr lang="tr-TR" sz="5000" b="1" dirty="0" smtClean="0">
                <a:solidFill>
                  <a:srgbClr val="7030A0"/>
                </a:solidFill>
                <a:latin typeface="Trebuchet MS"/>
              </a:rPr>
              <a:t>001</a:t>
            </a:r>
            <a:r>
              <a:rPr lang="tr-TR" sz="5000" b="1" dirty="0" smtClean="0">
                <a:latin typeface="Trebuchet MS"/>
              </a:rPr>
              <a:t> </a:t>
            </a:r>
          </a:p>
          <a:p>
            <a:pPr marL="0" indent="0" fontAlgn="base">
              <a:spcBef>
                <a:spcPts val="672"/>
              </a:spcBef>
              <a:buNone/>
            </a:pPr>
            <a:endParaRPr lang="tr-TR" sz="2800" b="1" dirty="0">
              <a:latin typeface="Trebuchet MS"/>
            </a:endParaRPr>
          </a:p>
          <a:p>
            <a:pPr marL="0" indent="0" fontAlgn="base">
              <a:spcBef>
                <a:spcPts val="672"/>
              </a:spcBef>
              <a:buNone/>
            </a:pPr>
            <a:r>
              <a:rPr lang="tr-TR" sz="2800" b="1" dirty="0" smtClean="0">
                <a:solidFill>
                  <a:srgbClr val="FF0000"/>
                </a:solidFill>
                <a:latin typeface="Trebuchet MS"/>
              </a:rPr>
              <a:t>- Giriş Yılı</a:t>
            </a:r>
            <a:endParaRPr lang="tr-TR" sz="2800" dirty="0">
              <a:solidFill>
                <a:srgbClr val="FF0000"/>
              </a:solidFill>
              <a:latin typeface="Arial"/>
            </a:endParaRPr>
          </a:p>
          <a:p>
            <a:pPr marL="0" indent="0" fontAlgn="base">
              <a:spcBef>
                <a:spcPts val="480"/>
              </a:spcBef>
              <a:buNone/>
            </a:pPr>
            <a:r>
              <a:rPr lang="tr-TR" sz="2800" b="1" dirty="0" smtClean="0">
                <a:solidFill>
                  <a:schemeClr val="accent3">
                    <a:lumMod val="50000"/>
                  </a:schemeClr>
                </a:solidFill>
                <a:latin typeface="Trebuchet MS"/>
              </a:rPr>
              <a:t>- Öğrenim Tipi </a:t>
            </a:r>
            <a:r>
              <a:rPr lang="tr-TR" sz="2000" b="1" dirty="0" smtClean="0">
                <a:solidFill>
                  <a:schemeClr val="accent3">
                    <a:lumMod val="50000"/>
                  </a:schemeClr>
                </a:solidFill>
                <a:latin typeface="Trebuchet MS"/>
              </a:rPr>
              <a:t>(0:Önlisans, 1:Lisans, 2:Y.Lisans, 3:Doktora)</a:t>
            </a:r>
            <a:endParaRPr lang="tr-TR" sz="2000" dirty="0">
              <a:solidFill>
                <a:schemeClr val="accent3">
                  <a:lumMod val="50000"/>
                </a:schemeClr>
              </a:solidFill>
              <a:latin typeface="Arial"/>
            </a:endParaRPr>
          </a:p>
          <a:p>
            <a:pPr marL="0" indent="0" fontAlgn="base">
              <a:spcBef>
                <a:spcPts val="480"/>
              </a:spcBef>
              <a:buNone/>
            </a:pPr>
            <a:r>
              <a:rPr lang="tr-TR" sz="2800" b="1" dirty="0" smtClean="0">
                <a:solidFill>
                  <a:schemeClr val="tx1">
                    <a:lumMod val="95000"/>
                    <a:lumOff val="5000"/>
                  </a:schemeClr>
                </a:solidFill>
                <a:latin typeface="Trebuchet MS"/>
              </a:rPr>
              <a:t>- Birim Kodu </a:t>
            </a:r>
            <a:r>
              <a:rPr lang="tr-TR" sz="2000" b="1" dirty="0" smtClean="0">
                <a:solidFill>
                  <a:schemeClr val="tx1">
                    <a:lumMod val="95000"/>
                    <a:lumOff val="5000"/>
                  </a:schemeClr>
                </a:solidFill>
                <a:latin typeface="Trebuchet MS"/>
              </a:rPr>
              <a:t>(Fakülte/Yüksekokul/Meslek Yüksekokulu/Enstitü)</a:t>
            </a:r>
            <a:r>
              <a:rPr lang="tr-TR" sz="2000" b="1" dirty="0" smtClean="0">
                <a:solidFill>
                  <a:srgbClr val="00B050"/>
                </a:solidFill>
                <a:latin typeface="Trebuchet MS"/>
              </a:rPr>
              <a:t> </a:t>
            </a:r>
          </a:p>
          <a:p>
            <a:pPr marL="0" indent="0" fontAlgn="base">
              <a:spcBef>
                <a:spcPts val="480"/>
              </a:spcBef>
              <a:buNone/>
            </a:pPr>
            <a:r>
              <a:rPr lang="tr-TR" sz="2800" b="1" dirty="0" smtClean="0">
                <a:solidFill>
                  <a:srgbClr val="00B050"/>
                </a:solidFill>
                <a:latin typeface="Trebuchet MS"/>
              </a:rPr>
              <a:t>- Program Kodu</a:t>
            </a:r>
          </a:p>
          <a:p>
            <a:pPr marL="0" indent="0" fontAlgn="base">
              <a:spcBef>
                <a:spcPts val="480"/>
              </a:spcBef>
              <a:buNone/>
            </a:pPr>
            <a:r>
              <a:rPr lang="tr-TR" sz="2800" b="1" dirty="0" smtClean="0">
                <a:solidFill>
                  <a:srgbClr val="7030A0"/>
                </a:solidFill>
                <a:latin typeface="Trebuchet MS"/>
              </a:rPr>
              <a:t>- Sıra </a:t>
            </a:r>
            <a:r>
              <a:rPr lang="tr-TR" sz="2800" b="1" dirty="0">
                <a:solidFill>
                  <a:srgbClr val="7030A0"/>
                </a:solidFill>
                <a:latin typeface="Trebuchet MS"/>
              </a:rPr>
              <a:t>No</a:t>
            </a:r>
          </a:p>
        </p:txBody>
      </p:sp>
    </p:spTree>
    <p:extLst>
      <p:ext uri="{BB962C8B-B14F-4D97-AF65-F5344CB8AC3E}">
        <p14:creationId xmlns:p14="http://schemas.microsoft.com/office/powerpoint/2010/main" val="1436375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496944" cy="6120680"/>
          </a:xfrm>
        </p:spPr>
        <p:txBody>
          <a:bodyPr/>
          <a:lstStyle/>
          <a:p>
            <a:pPr marL="0" indent="0" algn="ctr">
              <a:buNone/>
            </a:pPr>
            <a:r>
              <a:rPr lang="tr-TR" b="1" dirty="0" smtClean="0"/>
              <a:t>Yatay geçişler</a:t>
            </a:r>
          </a:p>
          <a:p>
            <a:pPr marL="0" indent="0">
              <a:buNone/>
            </a:pPr>
            <a:r>
              <a:rPr lang="tr-TR" dirty="0" smtClean="0"/>
              <a:t>Öğrenciler ders başarı durumlarına (not ortalamasına) göre ve kayıt yaptırdıkları yıldaki Üniversiteye giriş puanına (merkezi yerleştirme puanına) göre yatay geçiş yapabilmektedirler.</a:t>
            </a:r>
          </a:p>
          <a:p>
            <a:pPr marL="0" indent="0" algn="ctr">
              <a:buNone/>
            </a:pPr>
            <a:endParaRPr lang="tr-TR" dirty="0"/>
          </a:p>
          <a:p>
            <a:pPr marL="0" indent="0">
              <a:buNone/>
            </a:pPr>
            <a:r>
              <a:rPr lang="tr-TR" b="1" dirty="0" err="1" smtClean="0">
                <a:solidFill>
                  <a:srgbClr val="FF0000"/>
                </a:solidFill>
              </a:rPr>
              <a:t>Bkz</a:t>
            </a:r>
            <a:r>
              <a:rPr lang="tr-TR" b="1" dirty="0" smtClean="0">
                <a:solidFill>
                  <a:srgbClr val="FF0000"/>
                </a:solidFill>
              </a:rPr>
              <a:t>; </a:t>
            </a:r>
            <a:r>
              <a:rPr lang="tr-TR" dirty="0" smtClean="0">
                <a:solidFill>
                  <a:srgbClr val="FF0000"/>
                </a:solidFill>
              </a:rPr>
              <a:t>Yükseköğretim </a:t>
            </a:r>
            <a:r>
              <a:rPr lang="tr-TR" dirty="0">
                <a:solidFill>
                  <a:srgbClr val="FF0000"/>
                </a:solidFill>
              </a:rPr>
              <a:t>Kurumlarında Ön Lisans ve Lisans Düzeyindeki Programlar Arasında Geçiş, Çift </a:t>
            </a:r>
            <a:r>
              <a:rPr lang="tr-TR" dirty="0" err="1">
                <a:solidFill>
                  <a:srgbClr val="FF0000"/>
                </a:solidFill>
              </a:rPr>
              <a:t>Anadal</a:t>
            </a:r>
            <a:r>
              <a:rPr lang="tr-TR" dirty="0">
                <a:solidFill>
                  <a:srgbClr val="FF0000"/>
                </a:solidFill>
              </a:rPr>
              <a:t>, Yan Dal ile Kurumlar Arası Kredi Transferi Yapılması Esaslarına İlişkin </a:t>
            </a:r>
            <a:r>
              <a:rPr lang="tr-TR" dirty="0" smtClean="0">
                <a:solidFill>
                  <a:srgbClr val="FF0000"/>
                </a:solidFill>
              </a:rPr>
              <a:t>Yönetmelik</a:t>
            </a:r>
          </a:p>
          <a:p>
            <a:pPr marL="0" indent="0">
              <a:buNone/>
            </a:pPr>
            <a:r>
              <a:rPr lang="tr-TR" b="1" dirty="0" err="1" smtClean="0">
                <a:solidFill>
                  <a:srgbClr val="FF0000"/>
                </a:solidFill>
              </a:rPr>
              <a:t>Bkz</a:t>
            </a:r>
            <a:r>
              <a:rPr lang="tr-TR" b="1" dirty="0" smtClean="0">
                <a:solidFill>
                  <a:srgbClr val="FF0000"/>
                </a:solidFill>
              </a:rPr>
              <a:t>; </a:t>
            </a:r>
            <a:r>
              <a:rPr lang="tr-TR" dirty="0" smtClean="0">
                <a:solidFill>
                  <a:srgbClr val="FF0000"/>
                </a:solidFill>
              </a:rPr>
              <a:t>Güz </a:t>
            </a:r>
            <a:r>
              <a:rPr lang="tr-TR" dirty="0">
                <a:solidFill>
                  <a:srgbClr val="FF0000"/>
                </a:solidFill>
              </a:rPr>
              <a:t>ve Bahar Dönemi Ek Madde 1 Uygulama İlkeleri</a:t>
            </a:r>
          </a:p>
          <a:p>
            <a:pPr marL="0" indent="0">
              <a:buNone/>
            </a:pPr>
            <a:r>
              <a:rPr lang="tr-TR" b="1" dirty="0" err="1" smtClean="0">
                <a:solidFill>
                  <a:srgbClr val="FF0000"/>
                </a:solidFill>
              </a:rPr>
              <a:t>Bkz</a:t>
            </a:r>
            <a:r>
              <a:rPr lang="tr-TR" b="1" dirty="0" smtClean="0">
                <a:solidFill>
                  <a:srgbClr val="FF0000"/>
                </a:solidFill>
              </a:rPr>
              <a:t>; </a:t>
            </a:r>
            <a:r>
              <a:rPr lang="tr-TR" dirty="0" smtClean="0">
                <a:solidFill>
                  <a:srgbClr val="FF0000"/>
                </a:solidFill>
              </a:rPr>
              <a:t>Karabük </a:t>
            </a:r>
            <a:r>
              <a:rPr lang="tr-TR" dirty="0">
                <a:solidFill>
                  <a:srgbClr val="FF0000"/>
                </a:solidFill>
              </a:rPr>
              <a:t>Üniversitesi Ön Lisans ve Lisans Programları Yatay Geçiş Yönergesi  </a:t>
            </a:r>
          </a:p>
          <a:p>
            <a:pPr marL="0" indent="0" algn="ctr">
              <a:buNone/>
            </a:pPr>
            <a:endParaRPr lang="tr-TR" dirty="0" smtClean="0"/>
          </a:p>
          <a:p>
            <a:pPr marL="0" indent="0" algn="ctr">
              <a:buNone/>
            </a:pPr>
            <a:endParaRPr lang="tr-TR" b="1" dirty="0"/>
          </a:p>
        </p:txBody>
      </p:sp>
    </p:spTree>
    <p:extLst>
      <p:ext uri="{BB962C8B-B14F-4D97-AF65-F5344CB8AC3E}">
        <p14:creationId xmlns:p14="http://schemas.microsoft.com/office/powerpoint/2010/main" val="2622179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836712"/>
            <a:ext cx="8712968" cy="5904656"/>
          </a:xfrm>
        </p:spPr>
        <p:txBody>
          <a:bodyPr/>
          <a:lstStyle/>
          <a:p>
            <a:pPr marL="0" indent="0" algn="ctr">
              <a:buNone/>
            </a:pPr>
            <a:r>
              <a:rPr lang="tr-TR" b="1" dirty="0"/>
              <a:t>Çift </a:t>
            </a:r>
            <a:r>
              <a:rPr lang="tr-TR" b="1" dirty="0" err="1" smtClean="0"/>
              <a:t>Anadal</a:t>
            </a:r>
            <a:r>
              <a:rPr lang="tr-TR" b="1" dirty="0" smtClean="0"/>
              <a:t> </a:t>
            </a:r>
            <a:r>
              <a:rPr lang="tr-TR" b="1" dirty="0"/>
              <a:t>ve </a:t>
            </a:r>
            <a:r>
              <a:rPr lang="tr-TR" b="1" dirty="0" err="1" smtClean="0"/>
              <a:t>Yandal</a:t>
            </a:r>
            <a:endParaRPr lang="tr-TR" b="1" dirty="0" smtClean="0"/>
          </a:p>
          <a:p>
            <a:pPr marL="0" indent="0" algn="ctr">
              <a:buNone/>
            </a:pPr>
            <a:endParaRPr lang="tr-TR" b="1" dirty="0"/>
          </a:p>
          <a:p>
            <a:pPr marL="0" indent="0">
              <a:buNone/>
            </a:pPr>
            <a:r>
              <a:rPr lang="tr-TR" dirty="0" smtClean="0"/>
              <a:t>Üniversitemizde öğrenim gören öğrencilerimiz gerekli şartları sağlamaları ve birimler tarafından program açılması halinde çift ana dal eğitimi alarak ikinci bir diploma sahibi, yan dal eğitimi alarak sertifika sahibi olabilmektedirler.</a:t>
            </a:r>
          </a:p>
          <a:p>
            <a:pPr marL="0" indent="0" algn="ctr">
              <a:buNone/>
            </a:pPr>
            <a:endParaRPr lang="tr-TR" dirty="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Yükseköğretim Kurumlarında Ön Lisans ve Lisans Düzeyindeki Programlar Arasında Geçiş, Çift </a:t>
            </a:r>
            <a:r>
              <a:rPr lang="tr-TR" dirty="0" smtClean="0">
                <a:solidFill>
                  <a:srgbClr val="FF0000"/>
                </a:solidFill>
              </a:rPr>
              <a:t>Ana dal</a:t>
            </a:r>
            <a:r>
              <a:rPr lang="tr-TR" dirty="0">
                <a:solidFill>
                  <a:srgbClr val="FF0000"/>
                </a:solidFill>
              </a:rPr>
              <a:t>, Yan Dal ile Kurumlar Arası Kredi Transferi Yapılması Esaslarına İlişkin </a:t>
            </a:r>
            <a:r>
              <a:rPr lang="tr-TR" dirty="0" smtClean="0">
                <a:solidFill>
                  <a:srgbClr val="FF0000"/>
                </a:solidFill>
              </a:rPr>
              <a:t>Yönetmelik</a:t>
            </a:r>
          </a:p>
          <a:p>
            <a:pPr marL="0" indent="0">
              <a:buNone/>
            </a:pPr>
            <a:r>
              <a:rPr lang="tr-TR" b="1" dirty="0" err="1" smtClean="0">
                <a:solidFill>
                  <a:srgbClr val="FF0000"/>
                </a:solidFill>
              </a:rPr>
              <a:t>Bkz</a:t>
            </a:r>
            <a:r>
              <a:rPr lang="tr-TR" b="1" dirty="0" smtClean="0">
                <a:solidFill>
                  <a:srgbClr val="FF0000"/>
                </a:solidFill>
              </a:rPr>
              <a:t>; </a:t>
            </a:r>
            <a:r>
              <a:rPr lang="tr-TR" dirty="0" smtClean="0">
                <a:solidFill>
                  <a:srgbClr val="FF0000"/>
                </a:solidFill>
              </a:rPr>
              <a:t>Karabük </a:t>
            </a:r>
            <a:r>
              <a:rPr lang="tr-TR" dirty="0">
                <a:solidFill>
                  <a:srgbClr val="FF0000"/>
                </a:solidFill>
              </a:rPr>
              <a:t>Üniversitesi Çift </a:t>
            </a:r>
            <a:r>
              <a:rPr lang="tr-TR" dirty="0" smtClean="0">
                <a:solidFill>
                  <a:srgbClr val="FF0000"/>
                </a:solidFill>
              </a:rPr>
              <a:t>Ana dal </a:t>
            </a:r>
            <a:r>
              <a:rPr lang="tr-TR" dirty="0">
                <a:solidFill>
                  <a:srgbClr val="FF0000"/>
                </a:solidFill>
              </a:rPr>
              <a:t>ve </a:t>
            </a:r>
            <a:r>
              <a:rPr lang="tr-TR" dirty="0" smtClean="0">
                <a:solidFill>
                  <a:srgbClr val="FF0000"/>
                </a:solidFill>
              </a:rPr>
              <a:t>Yan dal </a:t>
            </a:r>
            <a:r>
              <a:rPr lang="tr-TR" dirty="0">
                <a:solidFill>
                  <a:srgbClr val="FF0000"/>
                </a:solidFill>
              </a:rPr>
              <a:t>Programları Yönergesi</a:t>
            </a:r>
          </a:p>
          <a:p>
            <a:pPr marL="0" indent="0">
              <a:buNone/>
            </a:pPr>
            <a:endParaRPr lang="tr-TR" dirty="0">
              <a:solidFill>
                <a:srgbClr val="FF0000"/>
              </a:solidFill>
            </a:endParaRPr>
          </a:p>
          <a:p>
            <a:pPr marL="0" indent="0" algn="ctr">
              <a:buNone/>
            </a:pPr>
            <a:endParaRPr lang="tr-TR" dirty="0" smtClean="0"/>
          </a:p>
          <a:p>
            <a:pPr marL="0" indent="0" algn="ctr">
              <a:buNone/>
            </a:pPr>
            <a:endParaRPr lang="tr-TR" dirty="0"/>
          </a:p>
        </p:txBody>
      </p:sp>
    </p:spTree>
    <p:extLst>
      <p:ext uri="{BB962C8B-B14F-4D97-AF65-F5344CB8AC3E}">
        <p14:creationId xmlns:p14="http://schemas.microsoft.com/office/powerpoint/2010/main" val="25221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92696"/>
            <a:ext cx="8229600" cy="6165304"/>
          </a:xfrm>
        </p:spPr>
        <p:txBody>
          <a:bodyPr/>
          <a:lstStyle/>
          <a:p>
            <a:pPr marL="0" indent="0" algn="ctr">
              <a:buNone/>
            </a:pPr>
            <a:r>
              <a:rPr lang="tr-TR" b="1" dirty="0" smtClean="0"/>
              <a:t>Özel Öğrencilik</a:t>
            </a:r>
          </a:p>
          <a:p>
            <a:pPr marL="0" indent="0" algn="ctr">
              <a:buNone/>
            </a:pPr>
            <a:endParaRPr lang="tr-TR" b="1" dirty="0"/>
          </a:p>
          <a:p>
            <a:pPr marL="0" indent="0">
              <a:buNone/>
            </a:pPr>
            <a:r>
              <a:rPr lang="tr-TR" dirty="0"/>
              <a:t>Üniversitemiz </a:t>
            </a:r>
            <a:r>
              <a:rPr lang="tr-TR" dirty="0" smtClean="0"/>
              <a:t>ön lisans </a:t>
            </a:r>
            <a:r>
              <a:rPr lang="tr-TR" dirty="0"/>
              <a:t>veya lisans </a:t>
            </a:r>
            <a:r>
              <a:rPr lang="tr-TR" dirty="0" smtClean="0"/>
              <a:t>öğrencileri, ilgili birim yönetim kurullarının uygun görmesi halinde başka </a:t>
            </a:r>
            <a:r>
              <a:rPr lang="tr-TR" dirty="0"/>
              <a:t>bir üniversitenin </a:t>
            </a:r>
            <a:r>
              <a:rPr lang="tr-TR" dirty="0" smtClean="0"/>
              <a:t>ön lisans </a:t>
            </a:r>
            <a:r>
              <a:rPr lang="tr-TR" dirty="0"/>
              <a:t>veya lisans programlarından özel öğrenci olarak ders </a:t>
            </a:r>
            <a:r>
              <a:rPr lang="tr-TR" dirty="0" smtClean="0"/>
              <a:t>alabilirler.</a:t>
            </a:r>
          </a:p>
          <a:p>
            <a:pPr marL="0" indent="0">
              <a:buNone/>
            </a:pPr>
            <a:endParaRPr lang="tr-TR" dirty="0"/>
          </a:p>
          <a:p>
            <a:pPr marL="0" indent="0">
              <a:buNone/>
            </a:pPr>
            <a:endParaRPr lang="tr-TR" dirty="0" smtClean="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a:t>
            </a:r>
            <a:r>
              <a:rPr lang="tr-TR" dirty="0" smtClean="0">
                <a:solidFill>
                  <a:srgbClr val="FF0000"/>
                </a:solidFill>
              </a:rPr>
              <a:t>Özel Öğrenci </a:t>
            </a:r>
            <a:r>
              <a:rPr lang="tr-TR" dirty="0">
                <a:solidFill>
                  <a:srgbClr val="FF0000"/>
                </a:solidFill>
              </a:rPr>
              <a:t>Yönergesi</a:t>
            </a:r>
          </a:p>
          <a:p>
            <a:pPr marL="0" indent="0" algn="ctr">
              <a:buNone/>
            </a:pPr>
            <a:endParaRPr lang="tr-TR" b="1" dirty="0"/>
          </a:p>
          <a:p>
            <a:pPr marL="0" indent="0" algn="ctr">
              <a:buNone/>
            </a:pPr>
            <a:endParaRPr lang="tr-TR" b="1" dirty="0"/>
          </a:p>
        </p:txBody>
      </p:sp>
    </p:spTree>
    <p:extLst>
      <p:ext uri="{BB962C8B-B14F-4D97-AF65-F5344CB8AC3E}">
        <p14:creationId xmlns:p14="http://schemas.microsoft.com/office/powerpoint/2010/main" val="4102745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764704"/>
            <a:ext cx="8229600" cy="5976664"/>
          </a:xfrm>
        </p:spPr>
        <p:txBody>
          <a:bodyPr/>
          <a:lstStyle/>
          <a:p>
            <a:pPr marL="0" indent="0" algn="ctr">
              <a:buNone/>
            </a:pPr>
            <a:r>
              <a:rPr lang="tr-TR" b="1" dirty="0" smtClean="0"/>
              <a:t>İntibaklar</a:t>
            </a:r>
          </a:p>
          <a:p>
            <a:pPr marL="0" indent="0" algn="ctr">
              <a:buNone/>
            </a:pPr>
            <a:endParaRPr lang="tr-TR" b="1" dirty="0"/>
          </a:p>
          <a:p>
            <a:pPr marL="0" indent="0">
              <a:buNone/>
            </a:pPr>
            <a:r>
              <a:rPr lang="tr-TR" dirty="0" smtClean="0"/>
              <a:t>Ders muafiyet talepleri </a:t>
            </a:r>
            <a:r>
              <a:rPr lang="tr-TR" b="1" u="sng" dirty="0" smtClean="0"/>
              <a:t>ilk kayıt yaptırılan yılda </a:t>
            </a:r>
            <a:r>
              <a:rPr lang="tr-TR" dirty="0" smtClean="0"/>
              <a:t>akademik takvimde belirtilen tarihlerde ilgili Dekanlık/Müdürlüğe yapılır.</a:t>
            </a:r>
          </a:p>
          <a:p>
            <a:pPr marL="0" indent="0">
              <a:buNone/>
            </a:pPr>
            <a:endParaRPr lang="tr-TR" dirty="0" smtClean="0"/>
          </a:p>
          <a:p>
            <a:pPr marL="0" indent="0">
              <a:buNone/>
            </a:pPr>
            <a:r>
              <a:rPr lang="tr-TR" dirty="0" smtClean="0"/>
              <a:t>Hazırlık sınıfına kayıt yaptıran öğrenciler hazırlık eğitiminden sonra muafiyet talebinde bulunabilirler.</a:t>
            </a:r>
          </a:p>
          <a:p>
            <a:pPr marL="0" indent="0">
              <a:buNone/>
            </a:pPr>
            <a:endParaRPr lang="tr-TR" dirty="0" smtClean="0"/>
          </a:p>
          <a:p>
            <a:pPr marL="0" indent="0">
              <a:buNone/>
            </a:pPr>
            <a:r>
              <a:rPr lang="tr-TR" dirty="0"/>
              <a:t>Muafiyet dilekçeleri bir defaya mahsus olmak üzere </a:t>
            </a:r>
            <a:r>
              <a:rPr lang="tr-TR" dirty="0" smtClean="0"/>
              <a:t>verilebilir.</a:t>
            </a:r>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Ön Lisans, Lisans Eğitim-Öğretim ve Sınav Yönetmeliği </a:t>
            </a:r>
            <a:r>
              <a:rPr lang="tr-TR" u="sng" dirty="0">
                <a:solidFill>
                  <a:srgbClr val="FF0000"/>
                </a:solidFill>
                <a:effectLst>
                  <a:outerShdw blurRad="38100" dist="38100" dir="2700000" algn="tl">
                    <a:srgbClr val="000000">
                      <a:alpha val="43137"/>
                    </a:srgbClr>
                  </a:outerShdw>
                </a:effectLst>
              </a:rPr>
              <a:t>Madde </a:t>
            </a:r>
            <a:r>
              <a:rPr lang="tr-TR" u="sng" dirty="0" smtClean="0">
                <a:solidFill>
                  <a:srgbClr val="FF0000"/>
                </a:solidFill>
                <a:effectLst>
                  <a:outerShdw blurRad="38100" dist="38100" dir="2700000" algn="tl">
                    <a:srgbClr val="000000">
                      <a:alpha val="43137"/>
                    </a:srgbClr>
                  </a:outerShdw>
                </a:effectLst>
              </a:rPr>
              <a:t>15</a:t>
            </a:r>
            <a:endParaRPr lang="tr-TR" u="sng" dirty="0">
              <a:solidFill>
                <a:srgbClr val="FF0000"/>
              </a:solidFill>
              <a:effectLst>
                <a:outerShdw blurRad="38100" dist="38100" dir="2700000" algn="tl">
                  <a:srgbClr val="000000">
                    <a:alpha val="43137"/>
                  </a:srgbClr>
                </a:outerShdw>
              </a:effectLst>
            </a:endParaRPr>
          </a:p>
          <a:p>
            <a:pPr marL="0" indent="0">
              <a:buNone/>
            </a:pPr>
            <a:endParaRPr lang="tr-TR" dirty="0"/>
          </a:p>
        </p:txBody>
      </p:sp>
    </p:spTree>
    <p:extLst>
      <p:ext uri="{BB962C8B-B14F-4D97-AF65-F5344CB8AC3E}">
        <p14:creationId xmlns:p14="http://schemas.microsoft.com/office/powerpoint/2010/main" val="899071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908720"/>
            <a:ext cx="8784976" cy="6120680"/>
          </a:xfrm>
        </p:spPr>
        <p:txBody>
          <a:bodyPr/>
          <a:lstStyle/>
          <a:p>
            <a:pPr marL="0" indent="0" algn="ctr">
              <a:buNone/>
            </a:pPr>
            <a:r>
              <a:rPr lang="tr-TR" b="1" dirty="0"/>
              <a:t>Sınavlar</a:t>
            </a:r>
            <a:endParaRPr lang="tr-TR" b="1" dirty="0" smtClean="0"/>
          </a:p>
          <a:p>
            <a:pPr marL="0" indent="0">
              <a:buNone/>
            </a:pPr>
            <a:endParaRPr lang="tr-TR" dirty="0"/>
          </a:p>
          <a:p>
            <a:pPr marL="0" indent="0">
              <a:buNone/>
            </a:pPr>
            <a:r>
              <a:rPr lang="tr-TR" dirty="0" smtClean="0"/>
              <a:t>-  Ara sınav </a:t>
            </a:r>
          </a:p>
          <a:p>
            <a:pPr marL="0" indent="0">
              <a:buNone/>
            </a:pPr>
            <a:r>
              <a:rPr lang="tr-TR" dirty="0" smtClean="0"/>
              <a:t>-  Genel sınav </a:t>
            </a:r>
          </a:p>
          <a:p>
            <a:pPr marL="0" indent="0">
              <a:buNone/>
            </a:pPr>
            <a:r>
              <a:rPr lang="tr-TR" dirty="0" smtClean="0"/>
              <a:t>-  Mazeret sınavı </a:t>
            </a:r>
          </a:p>
          <a:p>
            <a:pPr marL="0" indent="0">
              <a:buNone/>
            </a:pPr>
            <a:r>
              <a:rPr lang="tr-TR" dirty="0" smtClean="0"/>
              <a:t>-  Tek </a:t>
            </a:r>
            <a:r>
              <a:rPr lang="tr-TR" dirty="0"/>
              <a:t>ders </a:t>
            </a:r>
            <a:r>
              <a:rPr lang="tr-TR" dirty="0" smtClean="0"/>
              <a:t>sınavı</a:t>
            </a:r>
          </a:p>
          <a:p>
            <a:pPr marL="0" indent="0">
              <a:buNone/>
            </a:pPr>
            <a:r>
              <a:rPr lang="tr-TR" dirty="0" smtClean="0"/>
              <a:t>-  Seviye </a:t>
            </a:r>
            <a:r>
              <a:rPr lang="tr-TR" dirty="0"/>
              <a:t>tespit sınavı </a:t>
            </a:r>
            <a:endParaRPr lang="tr-TR" dirty="0" smtClean="0"/>
          </a:p>
          <a:p>
            <a:pPr marL="0" indent="0">
              <a:buNone/>
            </a:pPr>
            <a:r>
              <a:rPr lang="tr-TR" dirty="0" smtClean="0"/>
              <a:t>-  Muafiyet </a:t>
            </a:r>
            <a:r>
              <a:rPr lang="tr-TR" dirty="0"/>
              <a:t>sınavı olmak üzere altı çeşittir.</a:t>
            </a:r>
          </a:p>
        </p:txBody>
      </p:sp>
    </p:spTree>
    <p:extLst>
      <p:ext uri="{BB962C8B-B14F-4D97-AF65-F5344CB8AC3E}">
        <p14:creationId xmlns:p14="http://schemas.microsoft.com/office/powerpoint/2010/main" val="384486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25352"/>
            <a:ext cx="8229600" cy="5832648"/>
          </a:xfrm>
        </p:spPr>
        <p:txBody>
          <a:bodyPr>
            <a:normAutofit fontScale="92500" lnSpcReduction="20000"/>
          </a:bodyPr>
          <a:lstStyle/>
          <a:p>
            <a:pPr marL="0" indent="0">
              <a:buNone/>
            </a:pPr>
            <a:r>
              <a:rPr lang="tr-TR" dirty="0"/>
              <a:t>Her ders için en az bir ara sınav yapılır. </a:t>
            </a:r>
            <a:r>
              <a:rPr lang="tr-TR" dirty="0" smtClean="0"/>
              <a:t>İlgili </a:t>
            </a:r>
            <a:r>
              <a:rPr lang="tr-TR" dirty="0"/>
              <a:t>yönetim kurulu kararı ile kabul edilen mazereti nedeniyle ara sınava giremeyen öğrenciler için, dekanlık/müdürlükçe belirlenen ve ilan edilen günde mazeret sınavı </a:t>
            </a:r>
            <a:r>
              <a:rPr lang="tr-TR" dirty="0" smtClean="0"/>
              <a:t>yapılır.</a:t>
            </a:r>
          </a:p>
          <a:p>
            <a:pPr marL="0" indent="0">
              <a:buNone/>
            </a:pPr>
            <a:endParaRPr lang="tr-TR" dirty="0"/>
          </a:p>
          <a:p>
            <a:pPr marL="0" indent="0">
              <a:buNone/>
            </a:pPr>
            <a:r>
              <a:rPr lang="tr-TR" dirty="0"/>
              <a:t>Bir dersin genel sınavı o dersin tamamlandığı yarıyıl sonunda yapılır. Devam koşulunu yerine getiren öğrenciler genel sınava girebilir</a:t>
            </a:r>
            <a:r>
              <a:rPr lang="tr-TR" dirty="0" smtClean="0"/>
              <a:t>.</a:t>
            </a:r>
          </a:p>
          <a:p>
            <a:pPr marL="0" indent="0">
              <a:buNone/>
            </a:pPr>
            <a:endParaRPr lang="tr-TR" dirty="0"/>
          </a:p>
          <a:p>
            <a:pPr marL="0" indent="0">
              <a:buNone/>
            </a:pPr>
            <a:r>
              <a:rPr lang="tr-TR" dirty="0" smtClean="0"/>
              <a:t>Genel </a:t>
            </a:r>
            <a:r>
              <a:rPr lang="tr-TR" dirty="0"/>
              <a:t>sınava girme hakkı olduğu halde girmeyen veya girip de başarılı olamayan öğrenciler </a:t>
            </a:r>
            <a:r>
              <a:rPr lang="tr-TR" dirty="0" smtClean="0"/>
              <a:t>bütünleme </a:t>
            </a:r>
            <a:r>
              <a:rPr lang="tr-TR" dirty="0"/>
              <a:t>sınavına girebilir</a:t>
            </a:r>
            <a:r>
              <a:rPr lang="tr-TR" dirty="0" smtClean="0"/>
              <a:t>.</a:t>
            </a:r>
          </a:p>
          <a:p>
            <a:pPr marL="0" indent="0">
              <a:buNone/>
            </a:pPr>
            <a:endParaRPr lang="tr-TR" dirty="0"/>
          </a:p>
          <a:p>
            <a:pPr marL="0" indent="0">
              <a:buNone/>
            </a:pPr>
            <a:r>
              <a:rPr lang="tr-TR" dirty="0"/>
              <a:t>Eğitim-öğretim programındaki tüm dersleri alıp da devam koşulunu sağlayan, ancak mezuniyetleri için başarısız tek dersi kalan öğrenciler </a:t>
            </a:r>
            <a:r>
              <a:rPr lang="tr-TR" dirty="0" smtClean="0"/>
              <a:t>tek </a:t>
            </a:r>
            <a:r>
              <a:rPr lang="tr-TR" dirty="0"/>
              <a:t>ders sınavına girebilirler. </a:t>
            </a:r>
            <a:endParaRPr lang="tr-TR" dirty="0" smtClean="0"/>
          </a:p>
          <a:p>
            <a:pPr marL="0" indent="0">
              <a:buNone/>
            </a:pPr>
            <a:r>
              <a:rPr lang="tr-TR" dirty="0" smtClean="0"/>
              <a:t> </a:t>
            </a:r>
            <a:endParaRPr lang="tr-TR" dirty="0"/>
          </a:p>
        </p:txBody>
      </p:sp>
    </p:spTree>
    <p:extLst>
      <p:ext uri="{BB962C8B-B14F-4D97-AF65-F5344CB8AC3E}">
        <p14:creationId xmlns:p14="http://schemas.microsoft.com/office/powerpoint/2010/main" val="246875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5328592"/>
          </a:xfrm>
        </p:spPr>
        <p:txBody>
          <a:bodyPr/>
          <a:lstStyle/>
          <a:p>
            <a:pPr marL="0" indent="0" algn="ctr">
              <a:buNone/>
            </a:pPr>
            <a:r>
              <a:rPr lang="tr-TR" b="1" dirty="0" smtClean="0"/>
              <a:t>Sınav Sonuçlarına İtiraz</a:t>
            </a:r>
          </a:p>
          <a:p>
            <a:pPr marL="0" indent="0" algn="ctr">
              <a:buNone/>
            </a:pPr>
            <a:endParaRPr lang="tr-TR" b="1" dirty="0"/>
          </a:p>
          <a:p>
            <a:pPr marL="0" indent="0">
              <a:buNone/>
            </a:pPr>
            <a:r>
              <a:rPr lang="tr-TR" dirty="0"/>
              <a:t>Öğrenciler sınav sonuçlarına, akademik takvimde belirtilen sınav not girişlerinin öğrenci otomasyon sistemine girilmesinin son gününden itibaren üç iş günü içerisinde ilgili bölüme dilekçe vererek itiraz </a:t>
            </a:r>
            <a:r>
              <a:rPr lang="tr-TR" dirty="0" smtClean="0"/>
              <a:t>edebilirler.</a:t>
            </a:r>
          </a:p>
          <a:p>
            <a:pPr marL="0" indent="0">
              <a:buNone/>
            </a:pPr>
            <a:endParaRPr lang="tr-TR" b="1" dirty="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Ön Lisans, Lisans Eğitim-Öğretim ve Sınav Yönetmeliği </a:t>
            </a:r>
            <a:r>
              <a:rPr lang="tr-TR" u="sng" dirty="0">
                <a:solidFill>
                  <a:srgbClr val="FF0000"/>
                </a:solidFill>
                <a:effectLst>
                  <a:outerShdw blurRad="38100" dist="38100" dir="2700000" algn="tl">
                    <a:srgbClr val="000000">
                      <a:alpha val="43137"/>
                    </a:srgbClr>
                  </a:outerShdw>
                </a:effectLst>
              </a:rPr>
              <a:t>Madde </a:t>
            </a:r>
            <a:r>
              <a:rPr lang="tr-TR" u="sng" dirty="0" smtClean="0">
                <a:solidFill>
                  <a:srgbClr val="FF0000"/>
                </a:solidFill>
                <a:effectLst>
                  <a:outerShdw blurRad="38100" dist="38100" dir="2700000" algn="tl">
                    <a:srgbClr val="000000">
                      <a:alpha val="43137"/>
                    </a:srgbClr>
                  </a:outerShdw>
                </a:effectLst>
              </a:rPr>
              <a:t>27</a:t>
            </a:r>
            <a:endParaRPr lang="tr-TR" u="sng" dirty="0">
              <a:solidFill>
                <a:srgbClr val="FF0000"/>
              </a:solidFill>
              <a:effectLst>
                <a:outerShdw blurRad="38100" dist="38100" dir="2700000" algn="tl">
                  <a:srgbClr val="000000">
                    <a:alpha val="43137"/>
                  </a:srgbClr>
                </a:outerShdw>
              </a:effectLst>
            </a:endParaRPr>
          </a:p>
          <a:p>
            <a:pPr marL="0" indent="0">
              <a:buNone/>
            </a:pPr>
            <a:endParaRPr lang="tr-TR" b="1" dirty="0"/>
          </a:p>
        </p:txBody>
      </p:sp>
    </p:spTree>
    <p:extLst>
      <p:ext uri="{BB962C8B-B14F-4D97-AF65-F5344CB8AC3E}">
        <p14:creationId xmlns:p14="http://schemas.microsoft.com/office/powerpoint/2010/main" val="62721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389120"/>
          </a:xfrm>
        </p:spPr>
        <p:txBody>
          <a:bodyPr/>
          <a:lstStyle/>
          <a:p>
            <a:pPr marL="0" indent="0" algn="ctr">
              <a:buNone/>
            </a:pPr>
            <a:r>
              <a:rPr lang="tr-TR" b="1" dirty="0" smtClean="0"/>
              <a:t>Başarı Notu</a:t>
            </a:r>
          </a:p>
          <a:p>
            <a:pPr marL="0" indent="0">
              <a:buNone/>
            </a:pPr>
            <a:r>
              <a:rPr lang="tr-TR" dirty="0" smtClean="0"/>
              <a:t>Ara </a:t>
            </a:r>
            <a:r>
              <a:rPr lang="tr-TR" dirty="0"/>
              <a:t>sınav notunun başarı notuna katkı oranı % </a:t>
            </a:r>
            <a:r>
              <a:rPr lang="tr-TR" dirty="0" smtClean="0"/>
              <a:t>40, genel </a:t>
            </a:r>
            <a:r>
              <a:rPr lang="tr-TR" dirty="0"/>
              <a:t>sınav ve </a:t>
            </a:r>
            <a:r>
              <a:rPr lang="tr-TR" dirty="0" smtClean="0"/>
              <a:t>bütünleme </a:t>
            </a:r>
            <a:r>
              <a:rPr lang="tr-TR" dirty="0"/>
              <a:t>sınavı notunun katkı oranı % 60 olarak </a:t>
            </a:r>
            <a:r>
              <a:rPr lang="tr-TR" dirty="0" smtClean="0"/>
              <a:t>hesaplanır.</a:t>
            </a:r>
          </a:p>
          <a:p>
            <a:pPr marL="0" indent="0">
              <a:buNone/>
            </a:pPr>
            <a:endParaRPr lang="tr-TR" dirty="0" smtClean="0"/>
          </a:p>
          <a:p>
            <a:pPr marL="0" indent="0">
              <a:buNone/>
            </a:pPr>
            <a:r>
              <a:rPr lang="tr-TR" dirty="0" smtClean="0"/>
              <a:t>Bir </a:t>
            </a:r>
            <a:r>
              <a:rPr lang="tr-TR" dirty="0"/>
              <a:t>dersin başarılmış sayılabilmesi için, genel sınav veya </a:t>
            </a:r>
            <a:r>
              <a:rPr lang="tr-TR" dirty="0" smtClean="0"/>
              <a:t>bütünleme </a:t>
            </a:r>
            <a:r>
              <a:rPr lang="tr-TR" dirty="0"/>
              <a:t>sınavı notunun, tam notun % 50’sinden, ders başarı notunun da tam notun % 50’sinden az olmaması gerekir. </a:t>
            </a:r>
            <a:endParaRPr lang="tr-TR" b="1" dirty="0" smtClean="0"/>
          </a:p>
          <a:p>
            <a:pPr marL="0" indent="0">
              <a:buNone/>
            </a:pPr>
            <a:endParaRPr lang="tr-TR" dirty="0" smtClean="0"/>
          </a:p>
        </p:txBody>
      </p:sp>
    </p:spTree>
    <p:extLst>
      <p:ext uri="{BB962C8B-B14F-4D97-AF65-F5344CB8AC3E}">
        <p14:creationId xmlns:p14="http://schemas.microsoft.com/office/powerpoint/2010/main" val="4239563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6048672"/>
          </a:xfrm>
        </p:spPr>
        <p:txBody>
          <a:bodyPr>
            <a:normAutofit fontScale="77500" lnSpcReduction="20000"/>
          </a:bodyPr>
          <a:lstStyle/>
          <a:p>
            <a:pPr marL="0" indent="0" algn="ctr">
              <a:buNone/>
            </a:pPr>
            <a:r>
              <a:rPr lang="tr-TR" b="1" dirty="0"/>
              <a:t>Notlar </a:t>
            </a:r>
            <a:r>
              <a:rPr lang="tr-TR" b="1" dirty="0" smtClean="0"/>
              <a:t>ve dereceleri</a:t>
            </a:r>
          </a:p>
          <a:p>
            <a:pPr marL="0" indent="0" algn="ctr">
              <a:buNone/>
            </a:pPr>
            <a:endParaRPr lang="tr-TR" b="1" dirty="0" smtClean="0"/>
          </a:p>
          <a:p>
            <a:pPr marL="0" indent="0">
              <a:buNone/>
            </a:pPr>
            <a:r>
              <a:rPr lang="tr-TR" dirty="0">
                <a:solidFill>
                  <a:srgbClr val="FF0000"/>
                </a:solidFill>
              </a:rPr>
              <a:t>NOT ARALIĞI </a:t>
            </a:r>
            <a:r>
              <a:rPr lang="tr-TR" dirty="0" smtClean="0">
                <a:solidFill>
                  <a:srgbClr val="FF0000"/>
                </a:solidFill>
              </a:rPr>
              <a:t>      HARF </a:t>
            </a:r>
            <a:r>
              <a:rPr lang="tr-TR" dirty="0">
                <a:solidFill>
                  <a:srgbClr val="FF0000"/>
                </a:solidFill>
              </a:rPr>
              <a:t>NOTU </a:t>
            </a:r>
            <a:r>
              <a:rPr lang="tr-TR" dirty="0" smtClean="0">
                <a:solidFill>
                  <a:srgbClr val="FF0000"/>
                </a:solidFill>
              </a:rPr>
              <a:t>          KATSAYI            DERECELER</a:t>
            </a:r>
          </a:p>
          <a:p>
            <a:pPr marL="0" indent="0">
              <a:buNone/>
            </a:pPr>
            <a:r>
              <a:rPr lang="tr-TR" dirty="0" smtClean="0"/>
              <a:t>         90-100 		AA 		4,00 		GEÇER</a:t>
            </a:r>
            <a:endParaRPr lang="tr-TR" dirty="0"/>
          </a:p>
          <a:p>
            <a:pPr marL="0" indent="0">
              <a:buNone/>
            </a:pPr>
            <a:r>
              <a:rPr lang="tr-TR" dirty="0"/>
              <a:t>  </a:t>
            </a:r>
            <a:r>
              <a:rPr lang="tr-TR" dirty="0" smtClean="0"/>
              <a:t>       86-89 		AB 		3,75 		GEÇER</a:t>
            </a:r>
            <a:endParaRPr lang="tr-TR" dirty="0"/>
          </a:p>
          <a:p>
            <a:pPr marL="0" indent="0">
              <a:buNone/>
            </a:pPr>
            <a:r>
              <a:rPr lang="tr-TR" dirty="0"/>
              <a:t> </a:t>
            </a:r>
            <a:r>
              <a:rPr lang="tr-TR" dirty="0" smtClean="0"/>
              <a:t>        81-85 		BA 		3,33 		GEÇER</a:t>
            </a:r>
            <a:endParaRPr lang="tr-TR" dirty="0"/>
          </a:p>
          <a:p>
            <a:pPr marL="0" indent="0">
              <a:buNone/>
            </a:pPr>
            <a:r>
              <a:rPr lang="tr-TR" dirty="0"/>
              <a:t> </a:t>
            </a:r>
            <a:r>
              <a:rPr lang="tr-TR" dirty="0" smtClean="0"/>
              <a:t>        76-80 		BB 		3,00 		GEÇER</a:t>
            </a:r>
            <a:endParaRPr lang="tr-TR" dirty="0"/>
          </a:p>
          <a:p>
            <a:pPr marL="0" indent="0">
              <a:buNone/>
            </a:pPr>
            <a:r>
              <a:rPr lang="tr-TR" dirty="0"/>
              <a:t> </a:t>
            </a:r>
            <a:r>
              <a:rPr lang="tr-TR" dirty="0" smtClean="0"/>
              <a:t>        70-75 		BC 		2,75 		GEÇER</a:t>
            </a:r>
            <a:endParaRPr lang="tr-TR" dirty="0"/>
          </a:p>
          <a:p>
            <a:pPr marL="0" indent="0">
              <a:buNone/>
            </a:pPr>
            <a:r>
              <a:rPr lang="tr-TR" dirty="0"/>
              <a:t> </a:t>
            </a:r>
            <a:r>
              <a:rPr lang="tr-TR" dirty="0" smtClean="0"/>
              <a:t>        65-69 		CB 		2,33 		GEÇER</a:t>
            </a:r>
            <a:endParaRPr lang="tr-TR" dirty="0"/>
          </a:p>
          <a:p>
            <a:pPr marL="0" indent="0">
              <a:buNone/>
            </a:pPr>
            <a:r>
              <a:rPr lang="tr-TR" dirty="0"/>
              <a:t> </a:t>
            </a:r>
            <a:r>
              <a:rPr lang="tr-TR" dirty="0" smtClean="0"/>
              <a:t>        60-64 		CC 		2,00 		GEÇER</a:t>
            </a:r>
            <a:endParaRPr lang="tr-TR" dirty="0"/>
          </a:p>
          <a:p>
            <a:pPr marL="0" indent="0">
              <a:buNone/>
            </a:pPr>
            <a:r>
              <a:rPr lang="tr-TR" dirty="0"/>
              <a:t> </a:t>
            </a:r>
            <a:r>
              <a:rPr lang="tr-TR" dirty="0" smtClean="0"/>
              <a:t>        57-59 		CD 		1,75 		GEÇER</a:t>
            </a:r>
            <a:endParaRPr lang="tr-TR" dirty="0"/>
          </a:p>
          <a:p>
            <a:pPr marL="0" indent="0">
              <a:buNone/>
            </a:pPr>
            <a:r>
              <a:rPr lang="tr-TR" dirty="0"/>
              <a:t> </a:t>
            </a:r>
            <a:r>
              <a:rPr lang="tr-TR" dirty="0" smtClean="0"/>
              <a:t>        54-56 		DC 		1,33 		GEÇER</a:t>
            </a:r>
            <a:endParaRPr lang="tr-TR" dirty="0"/>
          </a:p>
          <a:p>
            <a:pPr marL="0" indent="0">
              <a:buNone/>
            </a:pPr>
            <a:r>
              <a:rPr lang="tr-TR" dirty="0"/>
              <a:t> </a:t>
            </a:r>
            <a:r>
              <a:rPr lang="tr-TR" dirty="0" smtClean="0"/>
              <a:t>        50-53 		DD 		1,00 		GEÇER</a:t>
            </a:r>
            <a:endParaRPr lang="tr-TR" dirty="0"/>
          </a:p>
          <a:p>
            <a:pPr marL="0" indent="0">
              <a:buNone/>
            </a:pPr>
            <a:r>
              <a:rPr lang="tr-TR" dirty="0"/>
              <a:t> </a:t>
            </a:r>
            <a:r>
              <a:rPr lang="tr-TR" dirty="0" smtClean="0"/>
              <a:t>        0-49 		FF 		0,00 		GEÇMEZ</a:t>
            </a:r>
            <a:endParaRPr lang="tr-TR" dirty="0"/>
          </a:p>
          <a:p>
            <a:pPr marL="0" indent="0">
              <a:buNone/>
            </a:pPr>
            <a:r>
              <a:rPr lang="tr-TR" dirty="0" smtClean="0"/>
              <a:t>			F1 			GEÇMEZ</a:t>
            </a:r>
            <a:r>
              <a:rPr lang="tr-TR" dirty="0"/>
              <a:t>, DEVAMSIZ</a:t>
            </a:r>
          </a:p>
          <a:p>
            <a:pPr marL="0" indent="0">
              <a:buNone/>
            </a:pPr>
            <a:r>
              <a:rPr lang="tr-TR" dirty="0" smtClean="0"/>
              <a:t>			F2 		   GEÇMEZ</a:t>
            </a:r>
            <a:r>
              <a:rPr lang="tr-TR" dirty="0"/>
              <a:t>, SINAVA GİRMEDİ</a:t>
            </a:r>
          </a:p>
          <a:p>
            <a:pPr marL="0" indent="0">
              <a:buNone/>
            </a:pPr>
            <a:r>
              <a:rPr lang="tr-TR" dirty="0" smtClean="0"/>
              <a:t>			G		      GEÇER </a:t>
            </a:r>
            <a:r>
              <a:rPr lang="tr-TR" dirty="0"/>
              <a:t>(Kredisiz Dersler)</a:t>
            </a:r>
          </a:p>
          <a:p>
            <a:pPr marL="0" indent="0">
              <a:buNone/>
            </a:pPr>
            <a:r>
              <a:rPr lang="tr-TR" dirty="0" smtClean="0"/>
              <a:t>			K 		   GEÇMEZ </a:t>
            </a:r>
            <a:r>
              <a:rPr lang="tr-TR" dirty="0"/>
              <a:t>(Kredisiz Dersler)</a:t>
            </a:r>
          </a:p>
        </p:txBody>
      </p:sp>
    </p:spTree>
    <p:extLst>
      <p:ext uri="{BB962C8B-B14F-4D97-AF65-F5344CB8AC3E}">
        <p14:creationId xmlns:p14="http://schemas.microsoft.com/office/powerpoint/2010/main" val="1739916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29600" cy="6120680"/>
          </a:xfrm>
        </p:spPr>
        <p:txBody>
          <a:bodyPr>
            <a:normAutofit/>
          </a:bodyPr>
          <a:lstStyle/>
          <a:p>
            <a:pPr marL="0" indent="0" algn="ctr">
              <a:buNone/>
            </a:pPr>
            <a:r>
              <a:rPr lang="tr-TR" b="1" dirty="0"/>
              <a:t>Kayıt </a:t>
            </a:r>
            <a:r>
              <a:rPr lang="tr-TR" b="1" dirty="0" smtClean="0"/>
              <a:t>Dondurma</a:t>
            </a:r>
          </a:p>
          <a:p>
            <a:pPr marL="0" indent="0" algn="ctr">
              <a:buNone/>
            </a:pPr>
            <a:endParaRPr lang="tr-TR" b="1" dirty="0"/>
          </a:p>
          <a:p>
            <a:pPr marL="0" indent="0">
              <a:buNone/>
            </a:pPr>
            <a:r>
              <a:rPr lang="tr-TR" dirty="0"/>
              <a:t>Kayıt dondurmak isteyen öğrencilerin akademik takvimde belirtilen mazeretli ders alma haftasının son günü mesai bitimine kadar dilekçe ile </a:t>
            </a:r>
            <a:r>
              <a:rPr lang="tr-TR" dirty="0" smtClean="0"/>
              <a:t>müracaat edebilirler.</a:t>
            </a:r>
          </a:p>
          <a:p>
            <a:pPr marL="0" indent="0">
              <a:buNone/>
            </a:pPr>
            <a:endParaRPr lang="tr-TR" dirty="0" smtClean="0"/>
          </a:p>
          <a:p>
            <a:pPr marL="0" indent="0">
              <a:buNone/>
            </a:pPr>
            <a:r>
              <a:rPr lang="tr-TR" dirty="0"/>
              <a:t>Talebi doğrultusunda öğrencinin kaydı eğitim-öğretim süresince en az bir yarıyıl, en fazla iki yarıyıl </a:t>
            </a:r>
            <a:r>
              <a:rPr lang="tr-TR" dirty="0" smtClean="0"/>
              <a:t>dondurulabilir.</a:t>
            </a:r>
          </a:p>
          <a:p>
            <a:pPr marL="0" indent="0">
              <a:buNone/>
            </a:pPr>
            <a:endParaRPr lang="tr-TR" dirty="0" smtClean="0"/>
          </a:p>
          <a:p>
            <a:pPr marL="0" indent="0">
              <a:buNone/>
            </a:pPr>
            <a:r>
              <a:rPr lang="tr-TR" b="1" dirty="0" err="1">
                <a:solidFill>
                  <a:srgbClr val="FF0000"/>
                </a:solidFill>
              </a:rPr>
              <a:t>Bkz</a:t>
            </a:r>
            <a:r>
              <a:rPr lang="tr-TR" b="1" dirty="0">
                <a:solidFill>
                  <a:srgbClr val="FF0000"/>
                </a:solidFill>
              </a:rPr>
              <a:t>; </a:t>
            </a:r>
            <a:r>
              <a:rPr lang="tr-TR" dirty="0">
                <a:solidFill>
                  <a:srgbClr val="FF0000"/>
                </a:solidFill>
              </a:rPr>
              <a:t>Karabük Üniversitesi Ön Lisans, Lisans Eğitim-Öğretim ve Sınav Yönetmeliği </a:t>
            </a:r>
            <a:r>
              <a:rPr lang="tr-TR" u="sng" dirty="0">
                <a:solidFill>
                  <a:srgbClr val="FF0000"/>
                </a:solidFill>
                <a:effectLst>
                  <a:outerShdw blurRad="38100" dist="38100" dir="2700000" algn="tl">
                    <a:srgbClr val="000000">
                      <a:alpha val="43137"/>
                    </a:srgbClr>
                  </a:outerShdw>
                </a:effectLst>
              </a:rPr>
              <a:t>Madde </a:t>
            </a:r>
            <a:r>
              <a:rPr lang="tr-TR" u="sng" dirty="0" smtClean="0">
                <a:solidFill>
                  <a:srgbClr val="FF0000"/>
                </a:solidFill>
                <a:effectLst>
                  <a:outerShdw blurRad="38100" dist="38100" dir="2700000" algn="tl">
                    <a:srgbClr val="000000">
                      <a:alpha val="43137"/>
                    </a:srgbClr>
                  </a:outerShdw>
                </a:effectLst>
              </a:rPr>
              <a:t>29</a:t>
            </a:r>
            <a:endParaRPr lang="tr-TR" u="sng" dirty="0">
              <a:solidFill>
                <a:srgbClr val="FF0000"/>
              </a:solidFill>
              <a:effectLst>
                <a:outerShdw blurRad="38100" dist="38100" dir="2700000" algn="tl">
                  <a:srgbClr val="000000">
                    <a:alpha val="43137"/>
                  </a:srgbClr>
                </a:outerShdw>
              </a:effectLst>
            </a:endParaRPr>
          </a:p>
          <a:p>
            <a:pPr marL="0" indent="0">
              <a:buNone/>
            </a:pPr>
            <a:endParaRPr lang="tr-TR" b="1" dirty="0"/>
          </a:p>
          <a:p>
            <a:pPr marL="0" indent="0">
              <a:buNone/>
            </a:pPr>
            <a:endParaRPr lang="tr-TR" b="1" dirty="0" smtClean="0"/>
          </a:p>
        </p:txBody>
      </p:sp>
    </p:spTree>
    <p:extLst>
      <p:ext uri="{BB962C8B-B14F-4D97-AF65-F5344CB8AC3E}">
        <p14:creationId xmlns:p14="http://schemas.microsoft.com/office/powerpoint/2010/main" val="2052505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79712" y="2636912"/>
            <a:ext cx="5400600" cy="646331"/>
          </a:xfrm>
          <a:prstGeom prst="rect">
            <a:avLst/>
          </a:prstGeom>
          <a:noFill/>
        </p:spPr>
        <p:txBody>
          <a:bodyPr wrap="square" rtlCol="0">
            <a:spAutoFit/>
          </a:bodyPr>
          <a:lstStyle/>
          <a:p>
            <a:r>
              <a:rPr lang="tr-TR" sz="3600" dirty="0" smtClean="0">
                <a:solidFill>
                  <a:prstClr val="black"/>
                </a:solidFill>
                <a:latin typeface="Calibri"/>
              </a:rPr>
              <a:t>     </a:t>
            </a:r>
            <a:r>
              <a:rPr lang="tr-TR" sz="3200" b="1" i="1" dirty="0">
                <a:latin typeface="Arial"/>
              </a:rPr>
              <a:t>Öğrenci Bilgi Sistemi</a:t>
            </a:r>
          </a:p>
        </p:txBody>
      </p:sp>
    </p:spTree>
    <p:extLst>
      <p:ext uri="{BB962C8B-B14F-4D97-AF65-F5344CB8AC3E}">
        <p14:creationId xmlns:p14="http://schemas.microsoft.com/office/powerpoint/2010/main" val="1070637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764704"/>
            <a:ext cx="8229600" cy="5832648"/>
          </a:xfrm>
        </p:spPr>
        <p:txBody>
          <a:bodyPr/>
          <a:lstStyle/>
          <a:p>
            <a:pPr marL="0" indent="0" algn="ctr">
              <a:buNone/>
            </a:pPr>
            <a:r>
              <a:rPr lang="tr-TR" b="1" dirty="0"/>
              <a:t>İlişik kesme/kayıt </a:t>
            </a:r>
            <a:r>
              <a:rPr lang="tr-TR" b="1" dirty="0" smtClean="0"/>
              <a:t>silme</a:t>
            </a:r>
          </a:p>
          <a:p>
            <a:pPr marL="0" indent="0" algn="ctr">
              <a:buNone/>
            </a:pPr>
            <a:endParaRPr lang="tr-TR" b="1" dirty="0"/>
          </a:p>
          <a:p>
            <a:pPr marL="0" indent="0">
              <a:buNone/>
            </a:pPr>
            <a:r>
              <a:rPr lang="tr-TR" dirty="0"/>
              <a:t>Öğrencilerin; ilgili mevzuat hükümlerine göre Üniversiteden çıkarma cezası almaları veya ilgili mevzuatta öngörülen diğer hallerin ortaya çıkması halinde Üniversite ile ilişikleri </a:t>
            </a:r>
            <a:r>
              <a:rPr lang="tr-TR" dirty="0" smtClean="0"/>
              <a:t>kesilir.</a:t>
            </a:r>
          </a:p>
          <a:p>
            <a:pPr marL="0" indent="0">
              <a:buNone/>
            </a:pPr>
            <a:endParaRPr lang="tr-TR" dirty="0"/>
          </a:p>
          <a:p>
            <a:pPr marL="0" indent="0">
              <a:buNone/>
            </a:pPr>
            <a:r>
              <a:rPr lang="tr-TR" dirty="0" smtClean="0"/>
              <a:t>Ayrıca öğrenciler</a:t>
            </a:r>
            <a:r>
              <a:rPr lang="tr-TR" dirty="0"/>
              <a:t>, istedikleri takdirde, yazılı başvuruda bulunarak kayıtlarını sildirebilirler</a:t>
            </a:r>
            <a:r>
              <a:rPr lang="tr-TR" dirty="0" smtClean="0"/>
              <a:t>.</a:t>
            </a:r>
          </a:p>
          <a:p>
            <a:pPr marL="0" indent="0">
              <a:buNone/>
            </a:pPr>
            <a:endParaRPr lang="tr-TR" dirty="0" smtClean="0"/>
          </a:p>
          <a:p>
            <a:pPr marL="0" indent="0">
              <a:buNone/>
            </a:pPr>
            <a:r>
              <a:rPr lang="tr-TR" dirty="0"/>
              <a:t>Üniversiteden kaydının silinmesi halinde ödemiş olduğu öğrenci katkı payı/öğrenim ücreti iade edilmez. Bu şekilde ayrılan öğrencinin yeniden kaydı yapılmaz. </a:t>
            </a:r>
            <a:endParaRPr lang="tr-TR" dirty="0" smtClean="0"/>
          </a:p>
          <a:p>
            <a:pPr marL="0" indent="0">
              <a:buNone/>
            </a:pPr>
            <a:endParaRPr lang="tr-TR" b="1" dirty="0"/>
          </a:p>
          <a:p>
            <a:pPr marL="0" indent="0">
              <a:buNone/>
            </a:pPr>
            <a:endParaRPr lang="tr-TR" b="1" dirty="0"/>
          </a:p>
        </p:txBody>
      </p:sp>
    </p:spTree>
    <p:extLst>
      <p:ext uri="{BB962C8B-B14F-4D97-AF65-F5344CB8AC3E}">
        <p14:creationId xmlns:p14="http://schemas.microsoft.com/office/powerpoint/2010/main" val="3581719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76672"/>
            <a:ext cx="8784976" cy="6165304"/>
          </a:xfrm>
        </p:spPr>
        <p:txBody>
          <a:bodyPr/>
          <a:lstStyle/>
          <a:p>
            <a:pPr marL="0" indent="0" algn="ctr">
              <a:buNone/>
            </a:pPr>
            <a:r>
              <a:rPr lang="tr-TR" b="1" dirty="0" smtClean="0"/>
              <a:t>Mezuniyet</a:t>
            </a:r>
          </a:p>
          <a:p>
            <a:pPr marL="0" indent="0" algn="ctr">
              <a:buNone/>
            </a:pPr>
            <a:endParaRPr lang="tr-TR" b="1" dirty="0" smtClean="0"/>
          </a:p>
          <a:p>
            <a:pPr marL="0" indent="0">
              <a:buNone/>
            </a:pPr>
            <a:r>
              <a:rPr lang="tr-TR" dirty="0" smtClean="0"/>
              <a:t>Kayıt olduğu programın öğretim planında yer alan tüm dersleri başarı ile tamamlayarak mezuniyete hak kazanan öğrencilerin mezuniyetleri ilgili birim yönetim kurulları tarafından yapılır ve Öğrenci İşleri Daire Başkanlığı tarafından diploma düzenlenir.</a:t>
            </a:r>
          </a:p>
          <a:p>
            <a:pPr marL="0" indent="0">
              <a:buNone/>
            </a:pPr>
            <a:endParaRPr lang="tr-TR" dirty="0" smtClean="0"/>
          </a:p>
          <a:p>
            <a:pPr marL="0" indent="0">
              <a:buNone/>
            </a:pPr>
            <a:r>
              <a:rPr lang="tr-TR" dirty="0" smtClean="0"/>
              <a:t>Normal süreler içerisinde mezun olan ve disiplin cezası almayan öğrencilerden;</a:t>
            </a:r>
          </a:p>
          <a:p>
            <a:pPr marL="0" indent="0">
              <a:buNone/>
            </a:pPr>
            <a:r>
              <a:rPr lang="tr-TR" b="1" dirty="0" err="1" smtClean="0">
                <a:solidFill>
                  <a:srgbClr val="FF0000"/>
                </a:solidFill>
              </a:rPr>
              <a:t>GANO’su</a:t>
            </a:r>
            <a:r>
              <a:rPr lang="tr-TR" b="1" dirty="0" smtClean="0">
                <a:solidFill>
                  <a:srgbClr val="FF0000"/>
                </a:solidFill>
              </a:rPr>
              <a:t> 3,00-349 arası olanlar «Onur Öğrencisi»</a:t>
            </a:r>
          </a:p>
          <a:p>
            <a:pPr marL="0" indent="0">
              <a:buNone/>
            </a:pPr>
            <a:r>
              <a:rPr lang="tr-TR" b="1" dirty="0" err="1">
                <a:solidFill>
                  <a:srgbClr val="FF0000"/>
                </a:solidFill>
              </a:rPr>
              <a:t>GANO’su</a:t>
            </a:r>
            <a:r>
              <a:rPr lang="tr-TR" b="1" dirty="0">
                <a:solidFill>
                  <a:srgbClr val="FF0000"/>
                </a:solidFill>
              </a:rPr>
              <a:t> </a:t>
            </a:r>
            <a:r>
              <a:rPr lang="tr-TR" b="1" dirty="0" smtClean="0">
                <a:solidFill>
                  <a:srgbClr val="FF0000"/>
                </a:solidFill>
              </a:rPr>
              <a:t>3,50 ve üzeri olanlar «Yüksek Onur </a:t>
            </a:r>
            <a:r>
              <a:rPr lang="tr-TR" b="1" dirty="0">
                <a:solidFill>
                  <a:srgbClr val="FF0000"/>
                </a:solidFill>
              </a:rPr>
              <a:t>Öğrencisi</a:t>
            </a:r>
            <a:r>
              <a:rPr lang="tr-TR" b="1" dirty="0" smtClean="0">
                <a:solidFill>
                  <a:srgbClr val="FF0000"/>
                </a:solidFill>
              </a:rPr>
              <a:t>»</a:t>
            </a:r>
            <a:r>
              <a:rPr lang="tr-TR" dirty="0" smtClean="0"/>
              <a:t> olarak belirlenir.</a:t>
            </a:r>
            <a:endParaRPr lang="tr-TR" dirty="0"/>
          </a:p>
          <a:p>
            <a:pPr marL="0" indent="0">
              <a:buNone/>
            </a:pPr>
            <a:endParaRPr lang="tr-TR" dirty="0" smtClean="0"/>
          </a:p>
        </p:txBody>
      </p:sp>
    </p:spTree>
    <p:extLst>
      <p:ext uri="{BB962C8B-B14F-4D97-AF65-F5344CB8AC3E}">
        <p14:creationId xmlns:p14="http://schemas.microsoft.com/office/powerpoint/2010/main" val="398520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47664" y="2060848"/>
            <a:ext cx="7488832" cy="830997"/>
          </a:xfrm>
          <a:prstGeom prst="rect">
            <a:avLst/>
          </a:prstGeom>
          <a:noFill/>
        </p:spPr>
        <p:txBody>
          <a:bodyPr wrap="square" rtlCol="0">
            <a:spAutoFit/>
          </a:bodyPr>
          <a:lstStyle/>
          <a:p>
            <a:r>
              <a:rPr lang="tr-TR" sz="4800" dirty="0" smtClean="0">
                <a:solidFill>
                  <a:srgbClr val="009DD9">
                    <a:lumMod val="75000"/>
                  </a:srgbClr>
                </a:solidFill>
              </a:rPr>
              <a:t>Öğrenci Bilgi Sistemi </a:t>
            </a:r>
            <a:endParaRPr lang="tr-TR" sz="4800" dirty="0">
              <a:solidFill>
                <a:srgbClr val="009DD9">
                  <a:lumMod val="75000"/>
                </a:srgbClr>
              </a:solidFill>
            </a:endParaRPr>
          </a:p>
        </p:txBody>
      </p:sp>
      <p:sp>
        <p:nvSpPr>
          <p:cNvPr id="4" name="Oval 3"/>
          <p:cNvSpPr/>
          <p:nvPr/>
        </p:nvSpPr>
        <p:spPr>
          <a:xfrm>
            <a:off x="866106" y="5517232"/>
            <a:ext cx="936104" cy="864096"/>
          </a:xfrm>
          <a:prstGeom prst="ellipse">
            <a:avLst/>
          </a:prstGeom>
          <a:noFill/>
          <a:ln>
            <a:solidFill>
              <a:srgbClr val="FF0000">
                <a:alpha val="8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Sağ Ok 4"/>
          <p:cNvSpPr/>
          <p:nvPr/>
        </p:nvSpPr>
        <p:spPr>
          <a:xfrm rot="2225426">
            <a:off x="1037801" y="4994557"/>
            <a:ext cx="1019725" cy="7200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724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547664" y="188640"/>
            <a:ext cx="115212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rot="19680914">
            <a:off x="395536" y="980728"/>
            <a:ext cx="1406674" cy="576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12938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47664" y="1916832"/>
            <a:ext cx="7200800" cy="1477328"/>
          </a:xfrm>
          <a:prstGeom prst="rect">
            <a:avLst/>
          </a:prstGeom>
          <a:noFill/>
        </p:spPr>
        <p:txBody>
          <a:bodyPr wrap="square" rtlCol="0">
            <a:spAutoFit/>
          </a:bodyPr>
          <a:lstStyle/>
          <a:p>
            <a:r>
              <a:rPr lang="tr-TR" sz="2400" b="1" dirty="0" smtClean="0">
                <a:solidFill>
                  <a:prstClr val="black"/>
                </a:solidFill>
                <a:latin typeface="Calibri"/>
              </a:rPr>
              <a:t>İlk defa giriş yapanlar için :</a:t>
            </a:r>
          </a:p>
          <a:p>
            <a:endParaRPr lang="tr-TR" dirty="0">
              <a:solidFill>
                <a:prstClr val="black"/>
              </a:solidFill>
              <a:latin typeface="Calibri"/>
            </a:endParaRPr>
          </a:p>
          <a:p>
            <a:r>
              <a:rPr lang="tr-TR" sz="2400" b="1" dirty="0" smtClean="0">
                <a:solidFill>
                  <a:prstClr val="black"/>
                </a:solidFill>
                <a:latin typeface="Calibri"/>
              </a:rPr>
              <a:t>Kullanıcı adı:  </a:t>
            </a:r>
            <a:r>
              <a:rPr lang="tr-TR" sz="2400" b="1" dirty="0" smtClean="0">
                <a:solidFill>
                  <a:srgbClr val="FF0000"/>
                </a:solidFill>
                <a:latin typeface="Calibri"/>
              </a:rPr>
              <a:t>öğrenci numaranız</a:t>
            </a:r>
            <a:endParaRPr lang="tr-TR" sz="2400" b="1" dirty="0" smtClean="0">
              <a:solidFill>
                <a:prstClr val="black"/>
              </a:solidFill>
              <a:latin typeface="Calibri"/>
            </a:endParaRPr>
          </a:p>
          <a:p>
            <a:r>
              <a:rPr lang="tr-TR" sz="2400" b="1" dirty="0" smtClean="0">
                <a:solidFill>
                  <a:prstClr val="black"/>
                </a:solidFill>
                <a:latin typeface="Calibri"/>
              </a:rPr>
              <a:t>Şifre :              </a:t>
            </a:r>
            <a:r>
              <a:rPr lang="tr-TR" sz="2400" b="1" dirty="0" smtClean="0">
                <a:solidFill>
                  <a:srgbClr val="0070C0"/>
                </a:solidFill>
                <a:latin typeface="Calibri"/>
              </a:rPr>
              <a:t>TC Kimlik Numaranızın ilk 5 hanesidir. </a:t>
            </a:r>
            <a:endParaRPr lang="tr-TR" sz="2400" b="1" dirty="0">
              <a:solidFill>
                <a:srgbClr val="0070C0"/>
              </a:solidFill>
              <a:latin typeface="Calibri"/>
            </a:endParaRPr>
          </a:p>
        </p:txBody>
      </p:sp>
      <p:pic>
        <p:nvPicPr>
          <p:cNvPr id="2050" name="Picture 2"/>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0" y="0"/>
            <a:ext cx="9143999" cy="666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851920" y="3334679"/>
            <a:ext cx="1728192" cy="598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ağ Ok 3"/>
          <p:cNvSpPr/>
          <p:nvPr/>
        </p:nvSpPr>
        <p:spPr>
          <a:xfrm rot="20461492">
            <a:off x="2115057" y="3881175"/>
            <a:ext cx="1615257"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7565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45" y="0"/>
            <a:ext cx="92525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948264" y="1484784"/>
            <a:ext cx="82378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7" name="Oval 6"/>
          <p:cNvSpPr/>
          <p:nvPr/>
        </p:nvSpPr>
        <p:spPr>
          <a:xfrm>
            <a:off x="1979712" y="1592796"/>
            <a:ext cx="504056" cy="68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 name="Metin kutusu 1"/>
          <p:cNvSpPr txBox="1"/>
          <p:nvPr/>
        </p:nvSpPr>
        <p:spPr>
          <a:xfrm>
            <a:off x="1943869" y="5589240"/>
            <a:ext cx="5618122" cy="646331"/>
          </a:xfrm>
          <a:prstGeom prst="rect">
            <a:avLst/>
          </a:prstGeom>
          <a:solidFill>
            <a:schemeClr val="bg1"/>
          </a:solidFill>
        </p:spPr>
        <p:txBody>
          <a:bodyPr wrap="square" rtlCol="0">
            <a:spAutoFit/>
          </a:bodyPr>
          <a:lstStyle/>
          <a:p>
            <a:r>
              <a:rPr lang="tr-TR" b="1" dirty="0" smtClean="0">
                <a:solidFill>
                  <a:srgbClr val="FF0000"/>
                </a:solidFill>
                <a:latin typeface="Calibri"/>
              </a:rPr>
              <a:t>Bir an evvel sisteme girin, deneyin, keşfedin  !!!!!!</a:t>
            </a:r>
          </a:p>
          <a:p>
            <a:r>
              <a:rPr lang="tr-TR" b="1" dirty="0" smtClean="0">
                <a:solidFill>
                  <a:srgbClr val="FF0000"/>
                </a:solidFill>
                <a:latin typeface="Calibri"/>
              </a:rPr>
              <a:t>Yanlışlıkla sabit bilgilerde hiçbir şey değiştirmezsiniz.</a:t>
            </a:r>
            <a:endParaRPr lang="tr-TR" b="1" dirty="0">
              <a:solidFill>
                <a:srgbClr val="FF0000"/>
              </a:solidFill>
              <a:latin typeface="Calibri"/>
            </a:endParaRPr>
          </a:p>
        </p:txBody>
      </p:sp>
      <p:pic>
        <p:nvPicPr>
          <p:cNvPr id="6" name="Picture 2" descr="C:\Users\HpCompaq\Documents\A PDR\KONFERANSLAR\Tüm konferanslar\Duyguları Yönetmek  Konferansı 2015\Duygular resimler\Mann mit Lu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76673">
            <a:off x="5159561" y="2734337"/>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0"/>
            <a:ext cx="97210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699792" y="2636912"/>
            <a:ext cx="3024336"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1043608" y="3958473"/>
            <a:ext cx="1872208" cy="55064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rot="19301399">
            <a:off x="49072" y="4791054"/>
            <a:ext cx="1534864" cy="7330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Giriş Yöntem II</a:t>
            </a:r>
            <a:endParaRPr lang="tr-TR" sz="1400" dirty="0"/>
          </a:p>
        </p:txBody>
      </p:sp>
      <p:sp>
        <p:nvSpPr>
          <p:cNvPr id="10" name="Sol Ok 9"/>
          <p:cNvSpPr/>
          <p:nvPr/>
        </p:nvSpPr>
        <p:spPr>
          <a:xfrm>
            <a:off x="5796136" y="2636912"/>
            <a:ext cx="1975908" cy="7920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Giriş Yöntem I</a:t>
            </a:r>
            <a:endParaRPr lang="tr-TR" dirty="0"/>
          </a:p>
        </p:txBody>
      </p:sp>
    </p:spTree>
    <p:extLst>
      <p:ext uri="{BB962C8B-B14F-4D97-AF65-F5344CB8AC3E}">
        <p14:creationId xmlns:p14="http://schemas.microsoft.com/office/powerpoint/2010/main" val="2846502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5256584"/>
          </a:xfrm>
        </p:spPr>
        <p:txBody>
          <a:bodyPr/>
          <a:lstStyle/>
          <a:p>
            <a:pPr marL="0" indent="0" algn="ctr">
              <a:buNone/>
            </a:pPr>
            <a:r>
              <a:rPr lang="tr-TR" b="1" dirty="0" smtClean="0"/>
              <a:t>Belge Talepleri</a:t>
            </a:r>
          </a:p>
          <a:p>
            <a:pPr marL="0" indent="0" algn="ctr">
              <a:buNone/>
            </a:pPr>
            <a:endParaRPr lang="tr-TR" b="1" dirty="0" smtClean="0"/>
          </a:p>
          <a:p>
            <a:pPr marL="0" indent="0">
              <a:buNone/>
            </a:pPr>
            <a:r>
              <a:rPr lang="tr-TR" dirty="0" smtClean="0"/>
              <a:t>Öğrenci bilgi sistemi üzerinden e-imzalı olarak alınabilen belgeler;</a:t>
            </a:r>
          </a:p>
          <a:p>
            <a:pPr marL="0" indent="0">
              <a:buNone/>
            </a:pPr>
            <a:endParaRPr lang="tr-TR" dirty="0" smtClean="0"/>
          </a:p>
          <a:p>
            <a:pPr marL="0" indent="0">
              <a:buNone/>
            </a:pPr>
            <a:r>
              <a:rPr lang="tr-TR" dirty="0" smtClean="0"/>
              <a:t>-  Öğrenci Belgesi (Türkçe/İngilizce)</a:t>
            </a:r>
          </a:p>
          <a:p>
            <a:pPr marL="0" indent="0">
              <a:buNone/>
            </a:pPr>
            <a:r>
              <a:rPr lang="tr-TR" dirty="0" smtClean="0"/>
              <a:t>-  Transkript (Türkçe/İngilizce)</a:t>
            </a:r>
          </a:p>
          <a:p>
            <a:pPr marL="0" indent="0">
              <a:buNone/>
            </a:pPr>
            <a:r>
              <a:rPr lang="tr-TR" dirty="0" smtClean="0"/>
              <a:t>-  Hazırlık Durum Belgesi</a:t>
            </a:r>
          </a:p>
          <a:p>
            <a:pPr marL="0" indent="0">
              <a:buNone/>
            </a:pPr>
            <a:r>
              <a:rPr lang="tr-TR" dirty="0" smtClean="0"/>
              <a:t>-  Yatay Geçiş Durum Belgesi</a:t>
            </a:r>
          </a:p>
          <a:p>
            <a:pPr marL="0" indent="0">
              <a:buNone/>
            </a:pPr>
            <a:r>
              <a:rPr lang="tr-TR" dirty="0" smtClean="0"/>
              <a:t>-  Disiplin Durum Belgesi</a:t>
            </a:r>
          </a:p>
          <a:p>
            <a:pPr marL="0" indent="0">
              <a:buNone/>
            </a:pPr>
            <a:r>
              <a:rPr lang="tr-TR" dirty="0" smtClean="0"/>
              <a:t>-  Kayıt Dondurma Belgesi</a:t>
            </a:r>
          </a:p>
          <a:p>
            <a:pPr marL="0" indent="0" algn="ctr">
              <a:buNone/>
            </a:pPr>
            <a:endParaRPr lang="tr-TR" b="1" dirty="0"/>
          </a:p>
        </p:txBody>
      </p:sp>
    </p:spTree>
    <p:extLst>
      <p:ext uri="{BB962C8B-B14F-4D97-AF65-F5344CB8AC3E}">
        <p14:creationId xmlns:p14="http://schemas.microsoft.com/office/powerpoint/2010/main" val="80829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559896"/>
          </a:xfrm>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6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411760" y="620688"/>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Ok Bağlayıcısı 5"/>
          <p:cNvCxnSpPr/>
          <p:nvPr/>
        </p:nvCxnSpPr>
        <p:spPr>
          <a:xfrm flipH="1">
            <a:off x="1907704" y="908720"/>
            <a:ext cx="504056" cy="14401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27584" y="1124744"/>
            <a:ext cx="158417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418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6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11560" y="2935571"/>
            <a:ext cx="1368152"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3491880" y="3367619"/>
            <a:ext cx="4464496" cy="23656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Öğrenci işleri ile ilgili duyuruları buradan takip edebilirsiniz.</a:t>
            </a:r>
            <a:endParaRPr lang="tr-TR" sz="2400" dirty="0"/>
          </a:p>
        </p:txBody>
      </p:sp>
      <p:cxnSp>
        <p:nvCxnSpPr>
          <p:cNvPr id="7" name="Düz Ok Bağlayıcısı 6"/>
          <p:cNvCxnSpPr/>
          <p:nvPr/>
        </p:nvCxnSpPr>
        <p:spPr>
          <a:xfrm flipH="1" flipV="1">
            <a:off x="2123728" y="3367619"/>
            <a:ext cx="1512168" cy="7814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175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6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0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3208</TotalTime>
  <Words>1318</Words>
  <Application>Microsoft Office PowerPoint</Application>
  <PresentationFormat>Ekran Gösterisi (4:3)</PresentationFormat>
  <Paragraphs>181</Paragraphs>
  <Slides>31</Slides>
  <Notes>3</Notes>
  <HiddenSlides>0</HiddenSlides>
  <MMClips>0</MMClips>
  <ScaleCrop>false</ScaleCrop>
  <HeadingPairs>
    <vt:vector size="4" baseType="variant">
      <vt:variant>
        <vt:lpstr>Tema</vt:lpstr>
      </vt:variant>
      <vt:variant>
        <vt:i4>10</vt:i4>
      </vt:variant>
      <vt:variant>
        <vt:lpstr>Slayt Başlıkları</vt:lpstr>
      </vt:variant>
      <vt:variant>
        <vt:i4>31</vt:i4>
      </vt:variant>
    </vt:vector>
  </HeadingPairs>
  <TitlesOfParts>
    <vt:vector size="41" baseType="lpstr">
      <vt:lpstr>1_Akış</vt:lpstr>
      <vt:lpstr>2_Akış</vt:lpstr>
      <vt:lpstr>3_Akış</vt:lpstr>
      <vt:lpstr>4_Akış</vt:lpstr>
      <vt:lpstr>5_Akış</vt:lpstr>
      <vt:lpstr>6_Akış</vt:lpstr>
      <vt:lpstr>10_Akış</vt:lpstr>
      <vt:lpstr>11_Akış</vt:lpstr>
      <vt:lpstr>12_Akış</vt:lpstr>
      <vt:lpstr>14_Akış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HpCompaq</dc:creator>
  <cp:lastModifiedBy>Serkan</cp:lastModifiedBy>
  <cp:revision>175</cp:revision>
  <cp:lastPrinted>2019-09-06T06:09:47Z</cp:lastPrinted>
  <dcterms:created xsi:type="dcterms:W3CDTF">2017-08-14T07:10:31Z</dcterms:created>
  <dcterms:modified xsi:type="dcterms:W3CDTF">2019-09-10T07:26:34Z</dcterms:modified>
</cp:coreProperties>
</file>