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65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53"/>
  </p:notesMasterIdLst>
  <p:handoutMasterIdLst>
    <p:handoutMasterId r:id="rId54"/>
  </p:handoutMasterIdLst>
  <p:sldIdLst>
    <p:sldId id="257" r:id="rId2"/>
    <p:sldId id="972" r:id="rId3"/>
    <p:sldId id="924" r:id="rId4"/>
    <p:sldId id="996" r:id="rId5"/>
    <p:sldId id="1001" r:id="rId6"/>
    <p:sldId id="974" r:id="rId7"/>
    <p:sldId id="975" r:id="rId8"/>
    <p:sldId id="976" r:id="rId9"/>
    <p:sldId id="977" r:id="rId10"/>
    <p:sldId id="978" r:id="rId11"/>
    <p:sldId id="979" r:id="rId12"/>
    <p:sldId id="980" r:id="rId13"/>
    <p:sldId id="981" r:id="rId14"/>
    <p:sldId id="982" r:id="rId15"/>
    <p:sldId id="983" r:id="rId16"/>
    <p:sldId id="984" r:id="rId17"/>
    <p:sldId id="985" r:id="rId18"/>
    <p:sldId id="986" r:id="rId19"/>
    <p:sldId id="987" r:id="rId20"/>
    <p:sldId id="988" r:id="rId21"/>
    <p:sldId id="989" r:id="rId22"/>
    <p:sldId id="990" r:id="rId23"/>
    <p:sldId id="991" r:id="rId24"/>
    <p:sldId id="992" r:id="rId25"/>
    <p:sldId id="993" r:id="rId26"/>
    <p:sldId id="994" r:id="rId27"/>
    <p:sldId id="995" r:id="rId28"/>
    <p:sldId id="999" r:id="rId29"/>
    <p:sldId id="964" r:id="rId30"/>
    <p:sldId id="965" r:id="rId31"/>
    <p:sldId id="966" r:id="rId32"/>
    <p:sldId id="997" r:id="rId33"/>
    <p:sldId id="967" r:id="rId34"/>
    <p:sldId id="1005" r:id="rId35"/>
    <p:sldId id="1006" r:id="rId36"/>
    <p:sldId id="998" r:id="rId37"/>
    <p:sldId id="956" r:id="rId38"/>
    <p:sldId id="1007" r:id="rId39"/>
    <p:sldId id="1008" r:id="rId40"/>
    <p:sldId id="959" r:id="rId41"/>
    <p:sldId id="957" r:id="rId42"/>
    <p:sldId id="1004" r:id="rId43"/>
    <p:sldId id="1003" r:id="rId44"/>
    <p:sldId id="937" r:id="rId45"/>
    <p:sldId id="960" r:id="rId46"/>
    <p:sldId id="1002" r:id="rId47"/>
    <p:sldId id="961" r:id="rId48"/>
    <p:sldId id="970" r:id="rId49"/>
    <p:sldId id="954" r:id="rId50"/>
    <p:sldId id="1000" r:id="rId51"/>
    <p:sldId id="955" r:id="rId52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FF6600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FF6600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FF6600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FF6600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FF6600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rgbClr val="FF6600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rgbClr val="FF6600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rgbClr val="FF6600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rgbClr val="FF6600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Özge" initials="Ö" lastIdx="0" clrIdx="0">
    <p:extLst>
      <p:ext uri="{19B8F6BF-5375-455C-9EA6-DF929625EA0E}">
        <p15:presenceInfo xmlns:p15="http://schemas.microsoft.com/office/powerpoint/2012/main" userId="Özg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00"/>
    <a:srgbClr val="FF6600"/>
    <a:srgbClr val="000000"/>
    <a:srgbClr val="FF9966"/>
    <a:srgbClr val="FF0000"/>
    <a:srgbClr val="009999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589" autoAdjust="0"/>
    <p:restoredTop sz="50000" autoAdjust="0"/>
  </p:normalViewPr>
  <p:slideViewPr>
    <p:cSldViewPr>
      <p:cViewPr varScale="1">
        <p:scale>
          <a:sx n="113" d="100"/>
          <a:sy n="113" d="100"/>
        </p:scale>
        <p:origin x="5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312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846" y="0"/>
            <a:ext cx="291931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1417"/>
            <a:ext cx="2919312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846" y="9371417"/>
            <a:ext cx="291931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C811E1E8-7257-4295-9DB0-557DBE04F3A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2554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312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846" y="0"/>
            <a:ext cx="291931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07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058" y="4686499"/>
            <a:ext cx="5387648" cy="443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1417"/>
            <a:ext cx="2919312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846" y="9371417"/>
            <a:ext cx="291931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479A030D-E8A7-4C45-9256-152A03EDA6A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0488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C2EF87-501B-49D3-9C5D-77D783F954D1}" type="slidenum">
              <a:rPr lang="tr-TR" smtClean="0"/>
              <a:pPr>
                <a:defRPr/>
              </a:pPr>
              <a:t>1</a:t>
            </a:fld>
            <a:endParaRPr lang="tr-TR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tr-TR"/>
              <a:t>Tek düzen çalışma şablonu hazırlanmalı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4267200" cy="3200400"/>
          </a:xfrm>
        </p:spPr>
        <p:txBody>
          <a:bodyPr/>
          <a:lstStyle>
            <a:lvl1pPr algn="l">
              <a:defRPr sz="6000" i="1"/>
            </a:lvl1pPr>
          </a:lstStyle>
          <a:p>
            <a:r>
              <a:rPr lang="en-US"/>
              <a:t>Asıl başlık stili için tıklatın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5720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Asıl alt başlık stilini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8D33B-C26B-4CB4-AE61-4FF374A2E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A4387-3692-4E33-9A31-637D9063A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77050" y="381000"/>
            <a:ext cx="1581150" cy="5715000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133600" y="381000"/>
            <a:ext cx="4591050" cy="57150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5B6C4-036E-405C-B523-79194E274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33600" y="381000"/>
            <a:ext cx="6324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2133600" y="1828800"/>
            <a:ext cx="6324600" cy="4267200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A5894-5C27-40ED-8E31-F3469DD11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33600" y="381000"/>
            <a:ext cx="6324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2133600" y="1828800"/>
            <a:ext cx="3086100" cy="4267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372100" y="1828800"/>
            <a:ext cx="3086100" cy="4267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62858-6F00-4607-AD60-300FAE983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33600" y="381000"/>
            <a:ext cx="6324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2133600" y="1828800"/>
            <a:ext cx="6324600" cy="4267200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68A9B-2203-473F-A94C-4E9A62DC6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F4B3-3FBA-4DFD-A955-0E868E381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6BB4C-533A-4186-8528-CC87A321F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1336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3721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6B1F0-0A60-4DFF-8CB0-C2C9128C9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F5C48-5A8E-45FB-AA5A-BE2A1001B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96A0D-41F1-4C7E-A417-9EB7F8C6C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A04C-3CFA-49F7-9DFA-3BEF4BD22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169DD-7E43-4E60-9558-07C82BD25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D724-E0D6-4648-9A87-D4E4D8D00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3810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Asıl başlık stili için tıklatın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828800"/>
            <a:ext cx="6324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Asıl metin stillerini düzenlemek için tıklatın</a:t>
            </a:r>
          </a:p>
          <a:p>
            <a:pPr lvl="1"/>
            <a:r>
              <a:rPr lang="en-US"/>
              <a:t>İkinci düzey</a:t>
            </a:r>
          </a:p>
          <a:p>
            <a:pPr lvl="2"/>
            <a:r>
              <a:rPr lang="en-US"/>
              <a:t>Üçüncü düzey</a:t>
            </a:r>
          </a:p>
          <a:p>
            <a:pPr lvl="3"/>
            <a:r>
              <a:rPr lang="en-US"/>
              <a:t>Dördüncü düzey</a:t>
            </a:r>
          </a:p>
          <a:p>
            <a:pPr lvl="4"/>
            <a:r>
              <a:rPr lang="en-US"/>
              <a:t>Beşinci düzey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F77EC5-1E7E-4600-94F9-D9C9F3CD1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8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  <p:sldLayoutId id="2147484007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oidb.karabuk.edu.tr/takvim/2020/2020g&#252;zonlisanslisans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kbuzem.karabuk.edu.tr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oidb.karabuk.edu.tr/yonetmenlik/egitim_ogretim_sinav.pdf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2836" y="3284984"/>
            <a:ext cx="8569325" cy="1511597"/>
          </a:xfrm>
        </p:spPr>
        <p:txBody>
          <a:bodyPr/>
          <a:lstStyle/>
          <a:p>
            <a:pPr algn="ctr" eaLnBrk="1" hangingPunct="1">
              <a:defRPr/>
            </a:pPr>
            <a:r>
              <a:rPr lang="tr-T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ORYANTASYON PROGRAMI</a:t>
            </a:r>
            <a:endParaRPr lang="tr-TR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194499" y="425447"/>
            <a:ext cx="66976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412750" algn="ctr">
              <a:spcBef>
                <a:spcPts val="600"/>
              </a:spcBef>
              <a:defRPr/>
            </a:pPr>
            <a:r>
              <a:rPr lang="tr-TR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İKTİSADİ VE İDARİ BİLİMLER FAKÜLTESİ</a:t>
            </a:r>
            <a:endParaRPr lang="tr-TR" sz="3600" dirty="0">
              <a:solidFill>
                <a:srgbClr val="D6E0FF"/>
              </a:solidFill>
              <a:latin typeface="Verdana" pitchFamily="34" charset="0"/>
            </a:endParaRPr>
          </a:p>
        </p:txBody>
      </p:sp>
      <p:sp>
        <p:nvSpPr>
          <p:cNvPr id="6149" name="6 Dikdörtgen"/>
          <p:cNvSpPr>
            <a:spLocks noChangeArrowheads="1"/>
          </p:cNvSpPr>
          <p:nvPr/>
        </p:nvSpPr>
        <p:spPr bwMode="auto">
          <a:xfrm>
            <a:off x="395288" y="5445224"/>
            <a:ext cx="8137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sz="32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25 EYLÜL 2019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5447"/>
            <a:ext cx="1397720" cy="139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8D33B-C26B-4CB4-AE61-4FF374A2ED7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48000" cy="457200"/>
          </a:xfrm>
        </p:spPr>
        <p:txBody>
          <a:bodyPr/>
          <a:lstStyle/>
          <a:p>
            <a:pPr>
              <a:defRPr/>
            </a:pPr>
            <a:r>
              <a:rPr lang="en-US"/>
              <a:t>Hiçbirimiz, hepimiz kadar iyi olamayız.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75992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İçerik Yer Tutucusu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6971" y="1090464"/>
            <a:ext cx="1650409" cy="183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ikdörtgen 7"/>
          <p:cNvSpPr/>
          <p:nvPr/>
        </p:nvSpPr>
        <p:spPr>
          <a:xfrm>
            <a:off x="6171392" y="3140968"/>
            <a:ext cx="2668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Ö. Faruk ÖZYALÇIN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90464"/>
            <a:ext cx="1552836" cy="183448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3147208" y="314096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Yasemin B. ÖZYALÇIN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90464"/>
            <a:ext cx="1648544" cy="1834480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842727" y="3140968"/>
            <a:ext cx="2050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Sefa ERKUŞ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0E0FEB6-B6EC-0241-89A7-C1B2F6F667D6}"/>
              </a:ext>
            </a:extLst>
          </p:cNvPr>
          <p:cNvSpPr txBox="1"/>
          <p:nvPr/>
        </p:nvSpPr>
        <p:spPr>
          <a:xfrm>
            <a:off x="3124200" y="3433936"/>
            <a:ext cx="2832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FF00"/>
                </a:solidFill>
              </a:rPr>
              <a:t>1. Sınıf Danışmanı</a:t>
            </a:r>
          </a:p>
        </p:txBody>
      </p:sp>
    </p:spTree>
    <p:extLst>
      <p:ext uri="{BB962C8B-B14F-4D97-AF65-F5344CB8AC3E}">
        <p14:creationId xmlns:p14="http://schemas.microsoft.com/office/powerpoint/2010/main" val="1913129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120680" cy="792088"/>
          </a:xfrm>
        </p:spPr>
        <p:txBody>
          <a:bodyPr/>
          <a:lstStyle/>
          <a:p>
            <a:r>
              <a:rPr lang="tr-TR" dirty="0"/>
              <a:t>İşletme Bölümü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42900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60" y="1516903"/>
            <a:ext cx="1826840" cy="1912738"/>
          </a:xfr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73" y="1521132"/>
            <a:ext cx="1835224" cy="1912738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4355976" y="366542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</a:t>
            </a:r>
            <a:r>
              <a:rPr lang="tr-T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Öğr</a:t>
            </a:r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Üyesi Murat TUNÇBİLEK</a:t>
            </a:r>
          </a:p>
          <a:p>
            <a:pPr algn="ctr"/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(Bölüm Bşk. Yrd.)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1037231" y="3665427"/>
            <a:ext cx="2301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Prof. Dr. Ahmet GÜRBÜZ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(Bölüm Başkanı)</a:t>
            </a:r>
          </a:p>
        </p:txBody>
      </p:sp>
    </p:spTree>
    <p:extLst>
      <p:ext uri="{BB962C8B-B14F-4D97-AF65-F5344CB8AC3E}">
        <p14:creationId xmlns:p14="http://schemas.microsoft.com/office/powerpoint/2010/main" val="419670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nvan 13"/>
          <p:cNvSpPr>
            <a:spLocks noGrp="1"/>
          </p:cNvSpPr>
          <p:nvPr>
            <p:ph type="title"/>
          </p:nvPr>
        </p:nvSpPr>
        <p:spPr>
          <a:xfrm>
            <a:off x="1331640" y="0"/>
            <a:ext cx="6324600" cy="1143000"/>
          </a:xfrm>
        </p:spPr>
        <p:txBody>
          <a:bodyPr/>
          <a:lstStyle/>
          <a:p>
            <a:r>
              <a:rPr lang="tr-TR" dirty="0"/>
              <a:t>Araştırma Görevlileri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31976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-1990" r="1004" b="15428"/>
          <a:stretch/>
        </p:blipFill>
        <p:spPr>
          <a:xfrm>
            <a:off x="807363" y="1266626"/>
            <a:ext cx="1783437" cy="1823592"/>
          </a:xfrm>
          <a:prstGeom prst="rect">
            <a:avLst/>
          </a:prstGeom>
        </p:spPr>
      </p:pic>
      <p:pic>
        <p:nvPicPr>
          <p:cNvPr id="8" name="İçerik Yer Tutucusu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7593" y="1259451"/>
            <a:ext cx="1584176" cy="18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62" y="1262743"/>
            <a:ext cx="1728192" cy="1756323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464408" y="3429000"/>
            <a:ext cx="24343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Mete ALBAYRAK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2908222" y="3429000"/>
            <a:ext cx="2436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Nevzat DEMİRAL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5508104" y="3429000"/>
            <a:ext cx="2736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R. </a:t>
            </a:r>
            <a:r>
              <a:rPr lang="tr-TR" sz="1400" dirty="0" err="1">
                <a:solidFill>
                  <a:schemeClr val="tx1"/>
                </a:solidFill>
              </a:rPr>
              <a:t>Gülmisal</a:t>
            </a:r>
            <a:r>
              <a:rPr lang="tr-TR" sz="1400" dirty="0">
                <a:solidFill>
                  <a:schemeClr val="tx1"/>
                </a:solidFill>
              </a:rPr>
              <a:t>  ÇELEBİ</a:t>
            </a:r>
          </a:p>
        </p:txBody>
      </p:sp>
    </p:spTree>
    <p:extLst>
      <p:ext uri="{BB962C8B-B14F-4D97-AF65-F5344CB8AC3E}">
        <p14:creationId xmlns:p14="http://schemas.microsoft.com/office/powerpoint/2010/main" val="435509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87624" y="137362"/>
            <a:ext cx="6768752" cy="936104"/>
          </a:xfrm>
        </p:spPr>
        <p:txBody>
          <a:bodyPr/>
          <a:lstStyle/>
          <a:p>
            <a:r>
              <a:rPr lang="tr-TR" dirty="0"/>
              <a:t>Siyaset Bilimi ve Kamu Yönetimi Bölümü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75992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03" y="1163345"/>
            <a:ext cx="1728192" cy="1872208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5484440" y="3223849"/>
            <a:ext cx="18737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Prof. Dr. Sait AŞGIN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3345"/>
            <a:ext cx="1872208" cy="1873005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1283213" y="3223850"/>
            <a:ext cx="2257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Prof. Dr. İlyas SÖĞÜTLÜ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(Bölüm Başkanı)</a:t>
            </a:r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40" y="3719922"/>
            <a:ext cx="1872208" cy="1902570"/>
          </a:xfrm>
        </p:spPr>
      </p:pic>
      <p:sp>
        <p:nvSpPr>
          <p:cNvPr id="12" name="Dikdörtgen 11"/>
          <p:cNvSpPr/>
          <p:nvPr/>
        </p:nvSpPr>
        <p:spPr>
          <a:xfrm>
            <a:off x="3995936" y="5794359"/>
            <a:ext cx="36217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Doç. Dr. Ersin MÜEZZİNOĞLU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E533A762-2850-FF45-98BD-A9174770D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16" y="3671060"/>
            <a:ext cx="1656184" cy="2016224"/>
          </a:xfrm>
          <a:prstGeom prst="rect">
            <a:avLst/>
          </a:prstGeom>
        </p:spPr>
      </p:pic>
      <p:sp>
        <p:nvSpPr>
          <p:cNvPr id="16" name="Dikdörtgen 15">
            <a:extLst>
              <a:ext uri="{FF2B5EF4-FFF2-40B4-BE49-F238E27FC236}">
                <a16:creationId xmlns:a16="http://schemas.microsoft.com/office/drawing/2014/main" id="{2D906FA9-A7C9-6840-95C9-82044AFA3319}"/>
              </a:ext>
            </a:extLst>
          </p:cNvPr>
          <p:cNvSpPr/>
          <p:nvPr/>
        </p:nvSpPr>
        <p:spPr>
          <a:xfrm>
            <a:off x="1010029" y="5640470"/>
            <a:ext cx="28034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Metin ÖZKARAL</a:t>
            </a: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3A2859FC-E7B6-B542-86EB-218E8AA645AF}"/>
              </a:ext>
            </a:extLst>
          </p:cNvPr>
          <p:cNvSpPr/>
          <p:nvPr/>
        </p:nvSpPr>
        <p:spPr>
          <a:xfrm>
            <a:off x="1453601" y="5825825"/>
            <a:ext cx="16850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(Bölüm Bşk. Yrd.)</a:t>
            </a:r>
          </a:p>
        </p:txBody>
      </p:sp>
    </p:spTree>
    <p:extLst>
      <p:ext uri="{BB962C8B-B14F-4D97-AF65-F5344CB8AC3E}">
        <p14:creationId xmlns:p14="http://schemas.microsoft.com/office/powerpoint/2010/main" val="2408696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42900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5" y="816296"/>
            <a:ext cx="1925588" cy="2016224"/>
          </a:xfrm>
        </p:spPr>
      </p:pic>
      <p:pic>
        <p:nvPicPr>
          <p:cNvPr id="10" name="İçerik Yer Tutucusu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5580" y="816296"/>
            <a:ext cx="165618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ikdörtgen 10"/>
          <p:cNvSpPr/>
          <p:nvPr/>
        </p:nvSpPr>
        <p:spPr>
          <a:xfrm>
            <a:off x="6092078" y="3003174"/>
            <a:ext cx="31604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</a:t>
            </a:r>
            <a:r>
              <a:rPr lang="tr-TR" sz="1400" dirty="0" err="1">
                <a:solidFill>
                  <a:schemeClr val="tx1"/>
                </a:solidFill>
              </a:rPr>
              <a:t>Abdülazim</a:t>
            </a:r>
            <a:r>
              <a:rPr lang="tr-TR" sz="1400" dirty="0">
                <a:solidFill>
                  <a:schemeClr val="tx1"/>
                </a:solidFill>
              </a:rPr>
              <a:t> İBRAHİM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107504" y="300317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Emin HÜSEYİNOĞLU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4F9ECAA4-E5CC-9840-9E39-89A9C913A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71956"/>
            <a:ext cx="1728192" cy="1905445"/>
          </a:xfrm>
          <a:prstGeom prst="rect">
            <a:avLst/>
          </a:prstGeom>
        </p:spPr>
      </p:pic>
      <p:sp>
        <p:nvSpPr>
          <p:cNvPr id="15" name="Dikdörtgen 14">
            <a:extLst>
              <a:ext uri="{FF2B5EF4-FFF2-40B4-BE49-F238E27FC236}">
                <a16:creationId xmlns:a16="http://schemas.microsoft.com/office/drawing/2014/main" id="{893155C3-B465-8D48-94D0-E3A104DB462E}"/>
              </a:ext>
            </a:extLst>
          </p:cNvPr>
          <p:cNvSpPr/>
          <p:nvPr/>
        </p:nvSpPr>
        <p:spPr>
          <a:xfrm>
            <a:off x="3253081" y="2948054"/>
            <a:ext cx="2637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Kemal YAMAN</a:t>
            </a:r>
          </a:p>
        </p:txBody>
      </p:sp>
    </p:spTree>
    <p:extLst>
      <p:ext uri="{BB962C8B-B14F-4D97-AF65-F5344CB8AC3E}">
        <p14:creationId xmlns:p14="http://schemas.microsoft.com/office/powerpoint/2010/main" val="126077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09700" y="-34029"/>
            <a:ext cx="6324600" cy="1143000"/>
          </a:xfrm>
        </p:spPr>
        <p:txBody>
          <a:bodyPr/>
          <a:lstStyle/>
          <a:p>
            <a:r>
              <a:rPr lang="tr-TR" dirty="0"/>
              <a:t>Araştırma Görevlileri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31976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68" y="1126933"/>
            <a:ext cx="1997419" cy="18002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99" y="3789040"/>
            <a:ext cx="1893013" cy="171259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89040"/>
            <a:ext cx="2016224" cy="1737700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4929808" y="3093562"/>
            <a:ext cx="35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Buket TENEKE ODUNCU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838200" y="569316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Sedef ERKMEN GÜNGÖRDÜ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1582061" y="3093562"/>
            <a:ext cx="1837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Ece KAYA</a:t>
            </a:r>
          </a:p>
        </p:txBody>
      </p:sp>
      <p:sp>
        <p:nvSpPr>
          <p:cNvPr id="18" name="Dikdörtgen 17"/>
          <p:cNvSpPr/>
          <p:nvPr/>
        </p:nvSpPr>
        <p:spPr>
          <a:xfrm>
            <a:off x="5487299" y="5693169"/>
            <a:ext cx="2131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Okan ANCAK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99" y="1126932"/>
            <a:ext cx="1893013" cy="18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00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75992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56792"/>
            <a:ext cx="1656184" cy="170633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56" y="1556791"/>
            <a:ext cx="1508212" cy="170633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30" y="1545921"/>
            <a:ext cx="1702250" cy="1717206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3347864" y="3429000"/>
            <a:ext cx="2155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Yasin KAÇAR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468204" y="3428999"/>
            <a:ext cx="2340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Gökhan AŞKAR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6043115" y="3418203"/>
            <a:ext cx="22233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Beyza YILMAZ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24C8DFC-51A8-8445-AC70-AD1C848BD5D4}"/>
              </a:ext>
            </a:extLst>
          </p:cNvPr>
          <p:cNvSpPr txBox="1"/>
          <p:nvPr/>
        </p:nvSpPr>
        <p:spPr>
          <a:xfrm>
            <a:off x="5711870" y="3736776"/>
            <a:ext cx="2832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FF00"/>
                </a:solidFill>
              </a:rPr>
              <a:t>1. Sınıf Danışmanı</a:t>
            </a:r>
          </a:p>
        </p:txBody>
      </p:sp>
    </p:spTree>
    <p:extLst>
      <p:ext uri="{BB962C8B-B14F-4D97-AF65-F5344CB8AC3E}">
        <p14:creationId xmlns:p14="http://schemas.microsoft.com/office/powerpoint/2010/main" val="30489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87529" y="83113"/>
            <a:ext cx="7054552" cy="815752"/>
          </a:xfrm>
        </p:spPr>
        <p:txBody>
          <a:bodyPr/>
          <a:lstStyle/>
          <a:p>
            <a:r>
              <a:rPr lang="tr-TR" dirty="0"/>
              <a:t>Uluslararası İlişkiler Bölümü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00" y="948931"/>
            <a:ext cx="1936167" cy="1640909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147" y="3547212"/>
            <a:ext cx="1985360" cy="1809685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1638300" y="2752986"/>
            <a:ext cx="1807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Doç. Dr. Ali ASKER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(Bölüm Başkanı)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5823286" y="5625268"/>
            <a:ext cx="2138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Doç. Dr. Umut KEDİKLİ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73" y="3451898"/>
            <a:ext cx="1993220" cy="1904999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1344020" y="5521462"/>
            <a:ext cx="2396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Latif PINAR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(Bölüm Bşk. Yrd.)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39" y="961386"/>
            <a:ext cx="1905000" cy="1905000"/>
          </a:xfrm>
          <a:prstGeom prst="rect">
            <a:avLst/>
          </a:prstGeom>
        </p:spPr>
      </p:pic>
      <p:sp>
        <p:nvSpPr>
          <p:cNvPr id="19" name="Dikdörtgen 18"/>
          <p:cNvSpPr/>
          <p:nvPr/>
        </p:nvSpPr>
        <p:spPr>
          <a:xfrm>
            <a:off x="5555488" y="2928907"/>
            <a:ext cx="2556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Can KAKIŞIM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(Bölüm Bşk. Yrd.)</a:t>
            </a:r>
          </a:p>
        </p:txBody>
      </p:sp>
    </p:spTree>
    <p:extLst>
      <p:ext uri="{BB962C8B-B14F-4D97-AF65-F5344CB8AC3E}">
        <p14:creationId xmlns:p14="http://schemas.microsoft.com/office/powerpoint/2010/main" val="1363011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60804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35" y="952108"/>
            <a:ext cx="1687416" cy="1895595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6240609" y="3214880"/>
            <a:ext cx="287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</a:t>
            </a:r>
            <a:r>
              <a:rPr lang="tr-TR" sz="1400" dirty="0" err="1">
                <a:solidFill>
                  <a:schemeClr val="tx1"/>
                </a:solidFill>
              </a:rPr>
              <a:t>Yuliya</a:t>
            </a:r>
            <a:r>
              <a:rPr lang="tr-TR" sz="1400" dirty="0">
                <a:solidFill>
                  <a:schemeClr val="tx1"/>
                </a:solidFill>
              </a:rPr>
              <a:t> BILETSKA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52108"/>
            <a:ext cx="1807739" cy="1895595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838040" y="3214880"/>
            <a:ext cx="2506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Devrim ÜMİT</a:t>
            </a:r>
          </a:p>
        </p:txBody>
      </p:sp>
      <p:pic>
        <p:nvPicPr>
          <p:cNvPr id="15" name="İçerik Yer Tutucusu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4049" y="952108"/>
            <a:ext cx="1800200" cy="189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Metin kutusu 1"/>
          <p:cNvSpPr txBox="1"/>
          <p:nvPr/>
        </p:nvSpPr>
        <p:spPr>
          <a:xfrm>
            <a:off x="3439653" y="3214879"/>
            <a:ext cx="2687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Sanem YAMAK</a:t>
            </a:r>
          </a:p>
        </p:txBody>
      </p:sp>
    </p:spTree>
    <p:extLst>
      <p:ext uri="{BB962C8B-B14F-4D97-AF65-F5344CB8AC3E}">
        <p14:creationId xmlns:p14="http://schemas.microsoft.com/office/powerpoint/2010/main" val="1334744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75992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19321"/>
            <a:ext cx="1612627" cy="1904999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4860032" y="3212975"/>
            <a:ext cx="3335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</a:t>
            </a:r>
            <a:r>
              <a:rPr lang="tr-TR" sz="1400" dirty="0" err="1">
                <a:solidFill>
                  <a:schemeClr val="tx1"/>
                </a:solidFill>
              </a:rPr>
              <a:t>Naseraddin</a:t>
            </a:r>
            <a:r>
              <a:rPr lang="tr-TR" sz="1400" dirty="0">
                <a:solidFill>
                  <a:schemeClr val="tx1"/>
                </a:solidFill>
              </a:rPr>
              <a:t> ALIZADEH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75" y="1119320"/>
            <a:ext cx="1912049" cy="1904999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1312500" y="3212975"/>
            <a:ext cx="26351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Hakan ÖZKAN</a:t>
            </a:r>
          </a:p>
        </p:txBody>
      </p:sp>
    </p:spTree>
    <p:extLst>
      <p:ext uri="{BB962C8B-B14F-4D97-AF65-F5344CB8AC3E}">
        <p14:creationId xmlns:p14="http://schemas.microsoft.com/office/powerpoint/2010/main" val="2365375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4" descr="C:\Users\abdullahkarakaya\Sistem Kısayolları\Desktop\tumblr_nqt56gn7Jb1st7nhfo1_4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6945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5076057" y="1844824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000" dirty="0">
                <a:solidFill>
                  <a:schemeClr val="tx1"/>
                </a:solidFill>
              </a:rPr>
              <a:t>Tebrikler…</a:t>
            </a:r>
          </a:p>
          <a:p>
            <a:r>
              <a:rPr lang="tr-TR" sz="3000" dirty="0">
                <a:solidFill>
                  <a:schemeClr val="tx1"/>
                </a:solidFill>
              </a:rPr>
              <a:t>İyi ki buradasınız </a:t>
            </a:r>
            <a:r>
              <a:rPr lang="tr-TR" sz="3000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tr-TR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32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57436" y="12934"/>
            <a:ext cx="6324600" cy="1143000"/>
          </a:xfrm>
        </p:spPr>
        <p:txBody>
          <a:bodyPr/>
          <a:lstStyle/>
          <a:p>
            <a:r>
              <a:rPr lang="tr-TR" dirty="0"/>
              <a:t>Araştırma Görevlileri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4800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28" y="1176951"/>
            <a:ext cx="1685925" cy="1800225"/>
          </a:xfr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9816"/>
            <a:ext cx="1637144" cy="1800200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6156176" y="3229705"/>
            <a:ext cx="2920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Okan BAĞDATLIOĞLU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646290" y="3229705"/>
            <a:ext cx="2345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Dr. Özge YAVUZ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17" y="1199816"/>
            <a:ext cx="1641438" cy="1800200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3379016" y="3229705"/>
            <a:ext cx="2648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Erden Eren ERDEM</a:t>
            </a:r>
          </a:p>
        </p:txBody>
      </p:sp>
    </p:spTree>
    <p:extLst>
      <p:ext uri="{BB962C8B-B14F-4D97-AF65-F5344CB8AC3E}">
        <p14:creationId xmlns:p14="http://schemas.microsoft.com/office/powerpoint/2010/main" val="3653733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4800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61" y="1358569"/>
            <a:ext cx="1660599" cy="1580994"/>
          </a:xfrm>
          <a:prstGeom prst="rect">
            <a:avLst/>
          </a:prstGeom>
        </p:spPr>
      </p:pic>
      <p:sp>
        <p:nvSpPr>
          <p:cNvPr id="14" name="Metin kutusu 13"/>
          <p:cNvSpPr txBox="1"/>
          <p:nvPr/>
        </p:nvSpPr>
        <p:spPr>
          <a:xfrm>
            <a:off x="5666690" y="3139342"/>
            <a:ext cx="27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M. Arif TÜRKDOĞAN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393320"/>
            <a:ext cx="1584176" cy="156453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124200" y="313934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İ. Fevzi GÜVEN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55174"/>
            <a:ext cx="1697907" cy="1564538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714644" y="3139343"/>
            <a:ext cx="2260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Yusuf M. AKAY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D65C0C81-F4C5-FF46-8376-FD3F469DC1B3}"/>
              </a:ext>
            </a:extLst>
          </p:cNvPr>
          <p:cNvSpPr/>
          <p:nvPr/>
        </p:nvSpPr>
        <p:spPr>
          <a:xfrm>
            <a:off x="428667" y="3447119"/>
            <a:ext cx="2832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FFFF00"/>
                </a:solidFill>
              </a:rPr>
              <a:t>1. Sınıf Danışmanı</a:t>
            </a:r>
          </a:p>
        </p:txBody>
      </p:sp>
    </p:spTree>
    <p:extLst>
      <p:ext uri="{BB962C8B-B14F-4D97-AF65-F5344CB8AC3E}">
        <p14:creationId xmlns:p14="http://schemas.microsoft.com/office/powerpoint/2010/main" val="1189967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910536" cy="1080120"/>
          </a:xfrm>
        </p:spPr>
        <p:txBody>
          <a:bodyPr/>
          <a:lstStyle/>
          <a:p>
            <a:r>
              <a:rPr lang="tr-TR" dirty="0"/>
              <a:t>Sosyal Hizmet Bölümü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59356"/>
            <a:ext cx="1728192" cy="1728192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75992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29600"/>
            <a:ext cx="1828800" cy="172819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76" y="3775223"/>
            <a:ext cx="1828800" cy="186155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76" y="1183277"/>
            <a:ext cx="1728192" cy="1863687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1402532" y="5617208"/>
            <a:ext cx="2261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Prof. Dr. Ali Fuat ERSOY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1426858" y="3046964"/>
            <a:ext cx="2112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Prof. Dr. Gülay GÜNAY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(Bölüm Başkanı) 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5206773" y="3161404"/>
            <a:ext cx="2491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Doç. Dr. Oğuzhan ZENGİN</a:t>
            </a:r>
          </a:p>
          <a:p>
            <a:r>
              <a:rPr lang="tr-TR" sz="1400" dirty="0">
                <a:solidFill>
                  <a:schemeClr val="tx1"/>
                </a:solidFill>
              </a:rPr>
              <a:t>(Bölüm Başkan Yardımcısı)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4552204" y="5738057"/>
            <a:ext cx="34761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Galip Gürsu GÜRSAKAL</a:t>
            </a:r>
          </a:p>
        </p:txBody>
      </p:sp>
    </p:spTree>
    <p:extLst>
      <p:ext uri="{BB962C8B-B14F-4D97-AF65-F5344CB8AC3E}">
        <p14:creationId xmlns:p14="http://schemas.microsoft.com/office/powerpoint/2010/main" val="212315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09700" y="113321"/>
            <a:ext cx="6324600" cy="1143000"/>
          </a:xfrm>
        </p:spPr>
        <p:txBody>
          <a:bodyPr/>
          <a:lstStyle/>
          <a:p>
            <a:r>
              <a:rPr lang="tr-TR" dirty="0"/>
              <a:t>Araştırma Görevlileri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31976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12776"/>
            <a:ext cx="1787525" cy="2016125"/>
          </a:xfr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1970895" cy="1919336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5314323" y="3645023"/>
            <a:ext cx="2031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Emel BEDİR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1190496" y="3645023"/>
            <a:ext cx="22531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Veysi BAYDAR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6D8539E-1A2B-6F43-A0CE-59F14C502C3E}"/>
              </a:ext>
            </a:extLst>
          </p:cNvPr>
          <p:cNvSpPr txBox="1"/>
          <p:nvPr/>
        </p:nvSpPr>
        <p:spPr>
          <a:xfrm>
            <a:off x="900672" y="3952800"/>
            <a:ext cx="2832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FF00"/>
                </a:solidFill>
              </a:rPr>
              <a:t>1. Sınıf Danışmanı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11974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342584" cy="720080"/>
          </a:xfrm>
        </p:spPr>
        <p:txBody>
          <a:bodyPr/>
          <a:lstStyle/>
          <a:p>
            <a:r>
              <a:rPr lang="tr-TR" dirty="0"/>
              <a:t>Yönetim Bilişim Sistemleri Bölümü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84" y="3434544"/>
            <a:ext cx="2088232" cy="2000452"/>
          </a:xfr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2156460" cy="187775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825427" y="3558815"/>
            <a:ext cx="2736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Prof. Dr. Abdullah KARAKAYA</a:t>
            </a:r>
          </a:p>
          <a:p>
            <a:pPr algn="ctr"/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(Bölüm Başkanı)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5428982" y="5564698"/>
            <a:ext cx="2885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M. </a:t>
            </a:r>
            <a:r>
              <a:rPr lang="tr-TR" sz="1400" dirty="0" err="1">
                <a:solidFill>
                  <a:schemeClr val="tx1"/>
                </a:solidFill>
              </a:rPr>
              <a:t>Edib</a:t>
            </a:r>
            <a:r>
              <a:rPr lang="tr-TR" sz="1400" dirty="0">
                <a:solidFill>
                  <a:schemeClr val="tx1"/>
                </a:solidFill>
              </a:rPr>
              <a:t> GÜRKAN</a:t>
            </a:r>
          </a:p>
          <a:p>
            <a:r>
              <a:rPr lang="tr-TR" sz="1400" dirty="0">
                <a:solidFill>
                  <a:schemeClr val="tx1"/>
                </a:solidFill>
              </a:rPr>
              <a:t>(Bölüm Başkan Yardımcısı)</a:t>
            </a:r>
          </a:p>
        </p:txBody>
      </p:sp>
    </p:spTree>
    <p:extLst>
      <p:ext uri="{BB962C8B-B14F-4D97-AF65-F5344CB8AC3E}">
        <p14:creationId xmlns:p14="http://schemas.microsoft.com/office/powerpoint/2010/main" val="3889423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5976664" cy="720080"/>
          </a:xfrm>
        </p:spPr>
        <p:txBody>
          <a:bodyPr/>
          <a:lstStyle/>
          <a:p>
            <a:r>
              <a:rPr lang="tr-TR" dirty="0"/>
              <a:t>İdari Personel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80728"/>
            <a:ext cx="1409897" cy="1872208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51" y="3398795"/>
            <a:ext cx="1800200" cy="185231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94" y="3398794"/>
            <a:ext cx="1630680" cy="1852312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3429503" y="2996159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Sami DEMİRTAŞ </a:t>
            </a:r>
          </a:p>
          <a:p>
            <a:r>
              <a:rPr lang="tr-TR" sz="1400" dirty="0">
                <a:solidFill>
                  <a:schemeClr val="tx1"/>
                </a:solidFill>
              </a:rPr>
              <a:t>(Fakülte Sekreteri)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1538614" y="5488143"/>
            <a:ext cx="139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Hatice ALKAN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(Şef)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5179054" y="5488143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Adem BAŞ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(Bilgisayar İşletmeni)</a:t>
            </a:r>
          </a:p>
        </p:txBody>
      </p:sp>
    </p:spTree>
    <p:extLst>
      <p:ext uri="{BB962C8B-B14F-4D97-AF65-F5344CB8AC3E}">
        <p14:creationId xmlns:p14="http://schemas.microsoft.com/office/powerpoint/2010/main" val="2841071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9" name="Metin kutusu 8"/>
          <p:cNvSpPr txBox="1"/>
          <p:nvPr/>
        </p:nvSpPr>
        <p:spPr>
          <a:xfrm>
            <a:off x="1546282" y="2837297"/>
            <a:ext cx="208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Mine KARAKUŞ UZUN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(Bilgisayar İşletmeni)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5699564" y="2956149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Murat YILDIZ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(Bilgisayar İşletmeni)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12" y="631820"/>
            <a:ext cx="1740975" cy="213029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891" y="721719"/>
            <a:ext cx="1656184" cy="213422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24149" r="9002" b="40152"/>
          <a:stretch/>
        </p:blipFill>
        <p:spPr>
          <a:xfrm>
            <a:off x="1546282" y="3672241"/>
            <a:ext cx="1865234" cy="2134229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616395" y="5835521"/>
            <a:ext cx="1838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Cemile ÇETİNKAYA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(Dekan Sekreteri)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7FCBCC9-EE52-2F42-B71A-F43FDA294E61}"/>
              </a:ext>
            </a:extLst>
          </p:cNvPr>
          <p:cNvSpPr txBox="1"/>
          <p:nvPr/>
        </p:nvSpPr>
        <p:spPr>
          <a:xfrm>
            <a:off x="5945566" y="5806470"/>
            <a:ext cx="16614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Ayşe KOCAKAYA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(Kat Görevlisi)</a:t>
            </a:r>
          </a:p>
          <a:p>
            <a:endParaRPr lang="tr-TR" sz="1800" dirty="0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2B2976A6-E67F-FD47-884F-3DDED1DA1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891" y="3579570"/>
            <a:ext cx="1835251" cy="223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06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79769"/>
            <a:ext cx="1936575" cy="1884056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42900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0" name="Metin kutusu 9"/>
          <p:cNvSpPr txBox="1"/>
          <p:nvPr/>
        </p:nvSpPr>
        <p:spPr>
          <a:xfrm>
            <a:off x="854765" y="2716422"/>
            <a:ext cx="24240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Gülşen TOMBAK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(Sosyal Hizmet Bölümü ve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İktisat Bölümü)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4951227" y="2726068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Nazlı AYDOĞAN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(Uluslararası İlişkiler Bölümü)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29541" b="14168"/>
          <a:stretch/>
        </p:blipFill>
        <p:spPr>
          <a:xfrm>
            <a:off x="1208502" y="779768"/>
            <a:ext cx="1853580" cy="188405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575285"/>
            <a:ext cx="1936575" cy="1872208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4367893" y="5586336"/>
            <a:ext cx="378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Meltem UÇAK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(Siyaset Bilimi ve Kamu Yönetimi Bölümü)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1223457" y="5586335"/>
            <a:ext cx="1686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Tayfun YALÇIN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(İşletme Bölümü)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2253865" y="-2890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chemeClr val="tx1"/>
                </a:solidFill>
              </a:rPr>
              <a:t>Bölüm Sekreterlikleri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7" r="-202" b="26568"/>
          <a:stretch/>
        </p:blipFill>
        <p:spPr>
          <a:xfrm>
            <a:off x="1208503" y="3575284"/>
            <a:ext cx="1853580" cy="18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68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09700" y="2857500"/>
            <a:ext cx="6324600" cy="1143000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tr-TR" sz="3200" dirty="0">
                <a:solidFill>
                  <a:srgbClr val="FFFFFF"/>
                </a:solidFill>
                <a:ea typeface="+mn-ea"/>
                <a:cs typeface="+mn-cs"/>
              </a:rPr>
              <a:t>Öğrenim Süreci ve İşleyişi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392016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91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543190-402D-114B-9827-8C4603791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254124"/>
            <a:ext cx="6324600" cy="1143000"/>
          </a:xfrm>
        </p:spPr>
        <p:txBody>
          <a:bodyPr/>
          <a:lstStyle/>
          <a:p>
            <a:r>
              <a:rPr lang="tr-TR" dirty="0">
                <a:solidFill>
                  <a:srgbClr val="FFFFFF"/>
                </a:solidFill>
                <a:ea typeface="Calibri"/>
                <a:cs typeface="Times New Roman"/>
              </a:rPr>
              <a:t>Akademik Takvim </a:t>
            </a:r>
            <a:br>
              <a:rPr lang="tr-TR" dirty="0">
                <a:solidFill>
                  <a:srgbClr val="FFFFFF"/>
                </a:solidFill>
                <a:ea typeface="Calibri"/>
                <a:cs typeface="Times New Roman"/>
              </a:rPr>
            </a:br>
            <a:endParaRPr lang="tr-TR" dirty="0"/>
          </a:p>
        </p:txBody>
      </p:sp>
      <p:pic>
        <p:nvPicPr>
          <p:cNvPr id="8" name="İçerik Yer Tutucusu 7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3487351-ECAB-E34C-950F-9405B75C9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5" y="908720"/>
            <a:ext cx="8753349" cy="4680520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A8316A9-032E-AB4E-8D29-543653A26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17D2EDB-22B7-6643-A4AD-174744D8B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31976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6FDD756-CB37-CD4D-A16A-36699E8D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4632663-D61A-9847-8015-3B514D8E586D}"/>
              </a:ext>
            </a:extLst>
          </p:cNvPr>
          <p:cNvSpPr txBox="1"/>
          <p:nvPr/>
        </p:nvSpPr>
        <p:spPr>
          <a:xfrm>
            <a:off x="1259632" y="5745287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hlinkClick r:id="rId3"/>
              </a:rPr>
              <a:t>akademik takvim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887190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75656" y="620688"/>
            <a:ext cx="6324600" cy="1143000"/>
          </a:xfrm>
        </p:spPr>
        <p:txBody>
          <a:bodyPr/>
          <a:lstStyle/>
          <a:p>
            <a:r>
              <a:rPr lang="tr-TR" dirty="0"/>
              <a:t>SUNU PLANI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5656" y="2276872"/>
            <a:ext cx="6982544" cy="3819128"/>
          </a:xfrm>
        </p:spPr>
        <p:txBody>
          <a:bodyPr/>
          <a:lstStyle/>
          <a:p>
            <a:r>
              <a:rPr lang="tr-TR" dirty="0"/>
              <a:t>Üniversite Yönetimi</a:t>
            </a:r>
          </a:p>
          <a:p>
            <a:r>
              <a:rPr lang="tr-TR" dirty="0"/>
              <a:t>İktisadi ve İdari Bilimler Fakültesi</a:t>
            </a:r>
          </a:p>
          <a:p>
            <a:r>
              <a:rPr lang="tr-TR" dirty="0"/>
              <a:t>Öğrenim Süreci ve İşleyişi</a:t>
            </a:r>
          </a:p>
          <a:p>
            <a:r>
              <a:rPr lang="tr-TR" dirty="0"/>
              <a:t>Soru- Cevap</a:t>
            </a:r>
          </a:p>
          <a:p>
            <a:endParaRPr lang="tr-TR" dirty="0"/>
          </a:p>
          <a:p>
            <a:r>
              <a:rPr lang="tr-TR" dirty="0"/>
              <a:t>İl Emniyet Müdürlüğü Sunumu</a:t>
            </a: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75992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47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39A430-3057-2743-A333-BCB2E2558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FF"/>
                </a:solidFill>
                <a:ea typeface="Calibri"/>
                <a:cs typeface="Times New Roman"/>
              </a:rPr>
              <a:t>Yönetmelikler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826B20D-27A6-E64D-92E8-B72705D2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6C621A-ECED-ED44-B46B-7ACF5225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75992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D22A22-64A5-BE45-A55E-C5EC9E44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2" name="İçerik Yer Tutucusu 11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B6D8D59-B02B-EE45-8EF6-E4A24A0F2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267"/>
            <a:ext cx="7414592" cy="4321045"/>
          </a:xfrm>
        </p:spPr>
      </p:pic>
    </p:spTree>
    <p:extLst>
      <p:ext uri="{BB962C8B-B14F-4D97-AF65-F5344CB8AC3E}">
        <p14:creationId xmlns:p14="http://schemas.microsoft.com/office/powerpoint/2010/main" val="2098134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FD6D9B-093B-CD43-9698-B8C7C9AA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699" y="68632"/>
            <a:ext cx="6324600" cy="1143000"/>
          </a:xfrm>
        </p:spPr>
        <p:txBody>
          <a:bodyPr/>
          <a:lstStyle/>
          <a:p>
            <a:r>
              <a:rPr lang="tr-TR" dirty="0" err="1">
                <a:solidFill>
                  <a:srgbClr val="FFFFFF"/>
                </a:solidFill>
                <a:ea typeface="Calibri"/>
                <a:cs typeface="Times New Roman"/>
              </a:rPr>
              <a:t>Kbuzem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9A3EC14-0E7F-E447-BACF-1CF977083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9431516-6A32-F146-814F-BC2ED4B8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429000" cy="457200"/>
          </a:xfrm>
        </p:spPr>
        <p:txBody>
          <a:bodyPr/>
          <a:lstStyle/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5F0B6D5-4282-104C-ACE4-C8DA0AFE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43E6246-D74B-5240-A798-F1FEEFB5E256}"/>
              </a:ext>
            </a:extLst>
          </p:cNvPr>
          <p:cNvSpPr txBox="1"/>
          <p:nvPr/>
        </p:nvSpPr>
        <p:spPr>
          <a:xfrm>
            <a:off x="685800" y="895601"/>
            <a:ext cx="835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19672" y="1080267"/>
            <a:ext cx="6838528" cy="494102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tr-TR" sz="2400" kern="1200" dirty="0">
                <a:latin typeface="Arial" charset="0"/>
                <a:cs typeface="Arial" charset="0"/>
              </a:rPr>
              <a:t>Yüksek Öğrenim Kurumu (YÖK) tarafından uygulanması zorunlu olan dersler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tr-TR" sz="2400" kern="1200" dirty="0">
                <a:latin typeface="Arial" charset="0"/>
                <a:cs typeface="Arial" charset="0"/>
              </a:rPr>
              <a:t>Atatürk İlke ve İnkılapları Tarihi I ve II,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tr-TR" sz="2400" kern="1200" dirty="0">
                <a:latin typeface="Arial" charset="0"/>
                <a:cs typeface="Arial" charset="0"/>
              </a:rPr>
              <a:t>Türk Dili I ve II,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tr-TR" sz="2400" kern="1200" dirty="0">
                <a:latin typeface="Arial" charset="0"/>
                <a:cs typeface="Arial" charset="0"/>
              </a:rPr>
              <a:t>Yabancı Dil I ve II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tr-TR" sz="2400" kern="1200" dirty="0">
                <a:latin typeface="Arial" charset="0"/>
                <a:cs typeface="Arial" charset="0"/>
              </a:rPr>
              <a:t>Güz ve Bahar döneminde Karabük Üniversitesi Uzaktan Eğitim Araştırma ve Uygulama Merkezi (KBUZEM) internet sayfasından ulaşılabilecek sanal derslikler üzerinden verilmektedir.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tr-TR" sz="2400" kern="1200" dirty="0">
                <a:latin typeface="Arial" charset="0"/>
                <a:cs typeface="Arial" charset="0"/>
              </a:rPr>
              <a:t>Öğrenciler ders programında belirtilen ders saatinde </a:t>
            </a:r>
            <a:r>
              <a:rPr lang="tr-TR" sz="2400" u="sng" kern="1200" dirty="0">
                <a:latin typeface="Arial" charset="0"/>
                <a:cs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https://kbuzem.karabuk.edu.tr/</a:t>
            </a:r>
            <a:r>
              <a:rPr lang="tr-TR" sz="2400" kern="1200" dirty="0">
                <a:latin typeface="Arial" charset="0"/>
                <a:cs typeface="Arial" charset="0"/>
              </a:rPr>
              <a:t> adresinden kullanıcı adı ve şifrelerini girerek sanal dersliklerde derslere katılmak zorundadır.</a:t>
            </a:r>
            <a:endParaRPr lang="tr-TR" sz="2400" b="1" kern="1200" dirty="0">
              <a:latin typeface="Arial" charset="0"/>
              <a:cs typeface="Arial" charset="0"/>
            </a:endParaRPr>
          </a:p>
          <a:p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4093744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İlk giriş sayfası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429000" cy="457200"/>
          </a:xfrm>
        </p:spPr>
        <p:txBody>
          <a:bodyPr/>
          <a:lstStyle/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İçerik Yer Tutucusu 7" descr="iç mekan, duvar içeren bir resim&#10;&#10;Açıklama otomatik olarak oluşturuldu">
            <a:extLst>
              <a:ext uri="{FF2B5EF4-FFF2-40B4-BE49-F238E27FC236}">
                <a16:creationId xmlns:a16="http://schemas.microsoft.com/office/drawing/2014/main" id="{B339E310-B860-3E49-8DEB-0A1BAD3AC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50327"/>
            <a:ext cx="6324600" cy="3424146"/>
          </a:xfrm>
        </p:spPr>
      </p:pic>
    </p:spTree>
    <p:extLst>
      <p:ext uri="{BB962C8B-B14F-4D97-AF65-F5344CB8AC3E}">
        <p14:creationId xmlns:p14="http://schemas.microsoft.com/office/powerpoint/2010/main" val="4180726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 descr="iç mekan, kişi, bilgisayar, tablo içeren bir resim&#10;&#10;Açıklama otomatik olarak oluşturuldu">
            <a:extLst>
              <a:ext uri="{FF2B5EF4-FFF2-40B4-BE49-F238E27FC236}">
                <a16:creationId xmlns:a16="http://schemas.microsoft.com/office/drawing/2014/main" id="{CAE98D42-64D5-0447-B00E-25F527C8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9"/>
            <a:ext cx="8145372" cy="428534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7C09D4E-EB52-0A4A-A4CC-DC846F906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DB09826-5DAB-C948-878D-6F3FF6A63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85BB60B-466B-1C47-93B1-214E5CF5A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31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CE581A-7448-774B-B690-B55418FC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373" y="-99392"/>
            <a:ext cx="6324600" cy="1143000"/>
          </a:xfrm>
        </p:spPr>
        <p:txBody>
          <a:bodyPr/>
          <a:lstStyle/>
          <a:p>
            <a:r>
              <a:rPr lang="tr-TR" dirty="0"/>
              <a:t>Üniversite Web Sayfası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2A4F1932-A562-5143-80F3-F113A5EFE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297" y="943489"/>
            <a:ext cx="7846640" cy="5278885"/>
          </a:xfrm>
          <a:prstGeom prst="rect">
            <a:avLst/>
          </a:prstGeo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D4C1D67-7EC3-CA4B-A11E-B1EC28AD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FEB979E-9387-444E-A2A9-88624778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320008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5E39D37-20A7-704F-881F-2BEB5DCD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03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40DA4D-EEE6-E545-B447-A887043D3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F5178CFD-2078-DF49-9A10-7B7E9ED8E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7" y="692696"/>
            <a:ext cx="8393826" cy="5246141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D4C42E7-CA11-FF42-93AE-3F1AA1336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F70657-3202-2B40-8AFE-1579FA90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42900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A1535B-B843-1644-A674-3B09B2A4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76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09700" y="381000"/>
            <a:ext cx="6324600" cy="1143000"/>
          </a:xfrm>
        </p:spPr>
        <p:txBody>
          <a:bodyPr/>
          <a:lstStyle/>
          <a:p>
            <a:r>
              <a:rPr lang="tr-TR" dirty="0"/>
              <a:t>Fakülte Sayfası</a:t>
            </a:r>
          </a:p>
        </p:txBody>
      </p:sp>
      <p:pic>
        <p:nvPicPr>
          <p:cNvPr id="8" name="İçerik Yer Tutucusu 7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BECDA15B-24BE-A649-9A88-B8E491459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1" y="1524000"/>
            <a:ext cx="8097840" cy="4425280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4800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39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638300" y="-164627"/>
            <a:ext cx="6324600" cy="1143000"/>
          </a:xfrm>
        </p:spPr>
        <p:txBody>
          <a:bodyPr/>
          <a:lstStyle/>
          <a:p>
            <a:r>
              <a:rPr lang="tr-TR" sz="4000" dirty="0">
                <a:solidFill>
                  <a:srgbClr val="FFFFFF"/>
                </a:solidFill>
                <a:ea typeface="Calibri"/>
                <a:cs typeface="Times New Roman"/>
              </a:rPr>
              <a:t>Bölüm Sayfaları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sz="2800" dirty="0">
              <a:solidFill>
                <a:srgbClr val="FFFFFF"/>
              </a:solidFill>
              <a:ea typeface="Calibri"/>
              <a:cs typeface="Times New Roman"/>
            </a:endParaRPr>
          </a:p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31976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8" name="Resim 7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7ABCCAEF-7580-8B47-A699-9E8AD9883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9" y="938436"/>
            <a:ext cx="8374022" cy="52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75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182338-26D8-CC47-AD81-95E6FF55E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38100"/>
            <a:ext cx="6324600" cy="1143000"/>
          </a:xfrm>
        </p:spPr>
        <p:txBody>
          <a:bodyPr/>
          <a:lstStyle/>
          <a:p>
            <a:r>
              <a:rPr lang="tr-TR" dirty="0"/>
              <a:t>Fakültemiz Öğrenci Yaş-Cinsiyet Dağılımı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B9A0D86-4074-6946-AC2C-7ADB9028C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925834A-258C-1541-BB59-160C6A320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699A912-CFF6-DD4D-875B-C5D32389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7FBF1CA-DC71-204A-93B4-F992669B8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8" name="Resim 7" descr="metin, ekran görüntüsü, harita içeren bir resim&#10;&#10;Açıklama otomatik olarak oluşturuldu">
            <a:extLst>
              <a:ext uri="{FF2B5EF4-FFF2-40B4-BE49-F238E27FC236}">
                <a16:creationId xmlns:a16="http://schemas.microsoft.com/office/drawing/2014/main" id="{586A1413-4BAE-8840-802D-34136A1EA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1066750"/>
            <a:ext cx="8316416" cy="57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84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3AF03B-1D44-7C4E-A1F4-43C2B7EB3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-26723"/>
            <a:ext cx="9505056" cy="1143000"/>
          </a:xfrm>
        </p:spPr>
        <p:txBody>
          <a:bodyPr/>
          <a:lstStyle/>
          <a:p>
            <a:r>
              <a:rPr lang="tr-TR" dirty="0"/>
              <a:t>Uluslararası Öğrencilerin Geldikleri Ülkeler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75D405F-E5E8-9741-BEE3-EDFEF483B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E459E9-02C9-F94A-8EC8-F3B960DFD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4525C4E-82EE-444E-90BD-1F748B67A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CD044C-AB3C-2240-BF53-C89B33E6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8" name="Resim 7" descr="metin, gazete içeren bir resim&#10;&#10;Açıklama otomatik olarak oluşturuldu">
            <a:extLst>
              <a:ext uri="{FF2B5EF4-FFF2-40B4-BE49-F238E27FC236}">
                <a16:creationId xmlns:a16="http://schemas.microsoft.com/office/drawing/2014/main" id="{51257A7D-741A-774F-9D48-6C478F3DB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28" y="831263"/>
            <a:ext cx="4483572" cy="588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8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06680" cy="936104"/>
          </a:xfrm>
        </p:spPr>
        <p:txBody>
          <a:bodyPr/>
          <a:lstStyle/>
          <a:p>
            <a:r>
              <a:rPr lang="tr-TR" dirty="0"/>
              <a:t>Üniversite Yönetimi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83" y="1128936"/>
            <a:ext cx="3560721" cy="4028256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37312"/>
            <a:ext cx="3464024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Metin kutusu 7"/>
          <p:cNvSpPr txBox="1"/>
          <p:nvPr/>
        </p:nvSpPr>
        <p:spPr>
          <a:xfrm>
            <a:off x="3347864" y="5373216"/>
            <a:ext cx="2014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Prof. Dr. Refik POLAT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(Rektör)</a:t>
            </a:r>
          </a:p>
        </p:txBody>
      </p:sp>
    </p:spTree>
    <p:extLst>
      <p:ext uri="{BB962C8B-B14F-4D97-AF65-F5344CB8AC3E}">
        <p14:creationId xmlns:p14="http://schemas.microsoft.com/office/powerpoint/2010/main" val="705682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5F202A-8D9A-2F4F-8529-D33B720DC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ea typeface="Calibri"/>
                <a:cs typeface="Times New Roman"/>
              </a:rPr>
              <a:t>Önemli Yerler</a:t>
            </a:r>
            <a:br>
              <a:rPr lang="tr-TR" dirty="0"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265031E-E271-E240-B309-2EE10A0B1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ea typeface="Calibri"/>
                <a:cs typeface="Times New Roman"/>
              </a:rPr>
              <a:t>Öğrenci İşleri </a:t>
            </a:r>
          </a:p>
          <a:p>
            <a:r>
              <a:rPr lang="tr-TR" dirty="0">
                <a:ea typeface="Calibri"/>
                <a:cs typeface="Times New Roman"/>
              </a:rPr>
              <a:t>Sağlık Kültür Spor (SKS)</a:t>
            </a:r>
          </a:p>
          <a:p>
            <a:r>
              <a:rPr lang="tr-TR" dirty="0">
                <a:ea typeface="Calibri"/>
                <a:cs typeface="Times New Roman"/>
              </a:rPr>
              <a:t>Kütüphane </a:t>
            </a:r>
          </a:p>
          <a:p>
            <a:r>
              <a:rPr lang="tr-TR" dirty="0">
                <a:cs typeface="Times New Roman"/>
              </a:rPr>
              <a:t>Uluslararası İlişkiler Ofisi</a:t>
            </a:r>
          </a:p>
          <a:p>
            <a:r>
              <a:rPr lang="tr-TR" dirty="0">
                <a:cs typeface="Times New Roman"/>
              </a:rPr>
              <a:t>Konferans Salonları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DC6121E-E43F-FD4C-8DFB-2C791D68A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BCF7F5-83F2-1043-A4C3-09331679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31976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D438A1A-5B0E-1841-93E8-F226718F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37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2031A2-8846-E441-BA5D-E7271146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ea typeface="Calibri"/>
                <a:cs typeface="Times New Roman"/>
              </a:rPr>
              <a:t>İletişim Yöntemi</a:t>
            </a:r>
            <a:br>
              <a:rPr lang="tr-TR" dirty="0">
                <a:latin typeface="Calibri"/>
                <a:ea typeface="Calibri"/>
                <a:cs typeface="Times New Roman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A890096-C414-CA45-A453-B592CC1CE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Akademisyenlerle İletişim</a:t>
            </a:r>
          </a:p>
          <a:p>
            <a:r>
              <a:rPr lang="tr-TR" dirty="0"/>
              <a:t>İdari Personelle İletişim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8B62184-43F5-5340-B46C-DE59C14E6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EF7C1DE-1AA3-9F41-BD48-0EE2898B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31976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47D3B99-03D6-744F-9213-42AD57720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27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61E2D6-6948-3147-98F3-3F58A02C8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390500"/>
            <a:ext cx="6324600" cy="1143000"/>
          </a:xfrm>
        </p:spPr>
        <p:txBody>
          <a:bodyPr/>
          <a:lstStyle/>
          <a:p>
            <a:r>
              <a:rPr lang="tr-TR" dirty="0"/>
              <a:t>Akademik Unvanlar</a:t>
            </a:r>
            <a:br>
              <a:rPr lang="tr-TR" dirty="0"/>
            </a:br>
            <a:r>
              <a:rPr lang="tr-TR" dirty="0"/>
              <a:t>(Öğretim Elemanları)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B87FDFC-08D0-2F44-9273-6F0BB8B5A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628800"/>
            <a:ext cx="7034677" cy="4267200"/>
          </a:xfrm>
        </p:spPr>
        <p:txBody>
          <a:bodyPr/>
          <a:lstStyle/>
          <a:p>
            <a:r>
              <a:rPr lang="tr-TR" dirty="0"/>
              <a:t>Profesör Doktor (Prof. Dr.)</a:t>
            </a:r>
          </a:p>
          <a:p>
            <a:r>
              <a:rPr lang="tr-TR" dirty="0"/>
              <a:t>Doçent Doktor (Doç. Dr.)</a:t>
            </a:r>
          </a:p>
          <a:p>
            <a:r>
              <a:rPr lang="tr-TR" dirty="0"/>
              <a:t>Doktor Öğretim Üyesi (Dr. </a:t>
            </a:r>
            <a:r>
              <a:rPr lang="tr-TR" dirty="0" err="1"/>
              <a:t>Öğr</a:t>
            </a:r>
            <a:r>
              <a:rPr lang="tr-TR" dirty="0"/>
              <a:t>. Üyesi)</a:t>
            </a:r>
          </a:p>
          <a:p>
            <a:r>
              <a:rPr lang="tr-TR" dirty="0"/>
              <a:t>Öğretim Görevlisi (</a:t>
            </a:r>
            <a:r>
              <a:rPr lang="tr-TR" dirty="0" err="1"/>
              <a:t>Öğr</a:t>
            </a:r>
            <a:r>
              <a:rPr lang="tr-TR" dirty="0"/>
              <a:t>. Gör.)</a:t>
            </a:r>
          </a:p>
          <a:p>
            <a:r>
              <a:rPr lang="tr-TR" dirty="0"/>
              <a:t>Araştırma Görevlisi (Arş. Gör.)</a:t>
            </a:r>
          </a:p>
          <a:p>
            <a:r>
              <a:rPr lang="tr-TR" dirty="0"/>
              <a:t>Okutman (Okt.)</a:t>
            </a:r>
          </a:p>
          <a:p>
            <a:r>
              <a:rPr lang="tr-TR" dirty="0"/>
              <a:t>Uzman (Uzm.)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2436B01-69F8-3D4A-A60D-F9DEE15D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EC627B4-B844-AD43-8331-E19E184A7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36032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4180FCB-2415-1747-9FD9-09AAF0217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02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FF502A-90E1-AA4D-BEE6-44D3A925C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İdari Unvanlar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500296-38D0-E347-92AC-65539F50D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tr-TR" dirty="0"/>
              <a:t>Rektör ve Yardımcıları</a:t>
            </a:r>
          </a:p>
          <a:p>
            <a:pPr lvl="1"/>
            <a:r>
              <a:rPr lang="tr-TR" dirty="0"/>
              <a:t>Dekanlar</a:t>
            </a:r>
          </a:p>
          <a:p>
            <a:pPr lvl="1"/>
            <a:r>
              <a:rPr lang="tr-TR" dirty="0"/>
              <a:t>Bölüm Başkanları</a:t>
            </a:r>
          </a:p>
          <a:p>
            <a:pPr lvl="1"/>
            <a:r>
              <a:rPr lang="tr-TR" dirty="0"/>
              <a:t>Genel Sekreter</a:t>
            </a:r>
          </a:p>
          <a:p>
            <a:pPr lvl="1"/>
            <a:r>
              <a:rPr lang="tr-TR" dirty="0"/>
              <a:t>Fakülte Sekreteri</a:t>
            </a:r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26229AF-D529-914D-AF45-C4D26B02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B259CBB-1AA0-8446-8D72-D7AE7065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42900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A637E2-2492-904D-BE56-2D893E5B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52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691680" y="381000"/>
            <a:ext cx="6766520" cy="1143000"/>
          </a:xfrm>
        </p:spPr>
        <p:txBody>
          <a:bodyPr/>
          <a:lstStyle/>
          <a:p>
            <a:r>
              <a:rPr lang="tr-TR" dirty="0"/>
              <a:t>İletişimde Öncelik Sırası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5656" y="1988840"/>
            <a:ext cx="6982544" cy="4107160"/>
          </a:xfrm>
        </p:spPr>
        <p:txBody>
          <a:bodyPr/>
          <a:lstStyle/>
          <a:p>
            <a:r>
              <a:rPr lang="tr-TR" dirty="0"/>
              <a:t>Bölüm Sekreterleri</a:t>
            </a:r>
          </a:p>
          <a:p>
            <a:r>
              <a:rPr lang="tr-TR" dirty="0"/>
              <a:t>Öğrenci Danışmanları</a:t>
            </a:r>
          </a:p>
          <a:p>
            <a:r>
              <a:rPr lang="tr-TR" dirty="0"/>
              <a:t>İlgili Dersin Öğretim Elemanı</a:t>
            </a:r>
          </a:p>
          <a:p>
            <a:r>
              <a:rPr lang="tr-TR" dirty="0"/>
              <a:t>Bölüm Başkanlığı</a:t>
            </a:r>
          </a:p>
          <a:p>
            <a:r>
              <a:rPr lang="tr-TR" dirty="0"/>
              <a:t>Dekanlık</a:t>
            </a:r>
          </a:p>
          <a:p>
            <a:endParaRPr lang="tr-TR" sz="40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31976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68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A9A2F1-A686-654C-900C-CA65C863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266700"/>
            <a:ext cx="6324600" cy="1143000"/>
          </a:xfrm>
        </p:spPr>
        <p:txBody>
          <a:bodyPr/>
          <a:lstStyle/>
          <a:p>
            <a:r>
              <a:rPr lang="tr-TR" dirty="0">
                <a:ea typeface="Calibri"/>
                <a:cs typeface="Times New Roman"/>
              </a:rPr>
              <a:t>Danışmanlık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FE9ABF-6C77-794B-8E71-8E227FDF0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340768"/>
            <a:ext cx="6696744" cy="4752528"/>
          </a:xfrm>
        </p:spPr>
        <p:txBody>
          <a:bodyPr/>
          <a:lstStyle/>
          <a:p>
            <a:r>
              <a:rPr lang="tr-TR" sz="2400" b="1" dirty="0"/>
              <a:t>Uluslararası ilişkiler 1. sınıf danışmanı </a:t>
            </a:r>
          </a:p>
          <a:p>
            <a:pPr marL="0" indent="0">
              <a:buNone/>
            </a:pPr>
            <a:r>
              <a:rPr lang="tr-TR" sz="2400" b="1" dirty="0"/>
              <a:t>    </a:t>
            </a:r>
            <a:r>
              <a:rPr lang="tr-TR" sz="2400" b="1" dirty="0">
                <a:solidFill>
                  <a:srgbClr val="FFFF00"/>
                </a:solidFill>
              </a:rPr>
              <a:t>Yusuf Mehmet AKAY</a:t>
            </a:r>
          </a:p>
          <a:p>
            <a:endParaRPr lang="tr-TR" sz="1400" b="1" dirty="0"/>
          </a:p>
          <a:p>
            <a:r>
              <a:rPr lang="tr-TR" sz="2400" b="1" dirty="0"/>
              <a:t>İktisat 1. sınıf danışmanı </a:t>
            </a:r>
          </a:p>
          <a:p>
            <a:pPr marL="0" indent="0">
              <a:buNone/>
            </a:pPr>
            <a:r>
              <a:rPr lang="tr-TR" sz="2400" b="1" dirty="0"/>
              <a:t>    </a:t>
            </a:r>
            <a:r>
              <a:rPr lang="tr-TR" sz="2400" b="1" dirty="0">
                <a:solidFill>
                  <a:srgbClr val="FFFF00"/>
                </a:solidFill>
              </a:rPr>
              <a:t>Yasemin BOZKURT ÖZYALÇIN</a:t>
            </a:r>
          </a:p>
          <a:p>
            <a:endParaRPr lang="tr-TR" sz="1400" b="1" dirty="0"/>
          </a:p>
          <a:p>
            <a:r>
              <a:rPr lang="tr-TR" sz="2400" b="1" dirty="0"/>
              <a:t>Siyaset Bilimi ve  Kamu Yönetimi 1. sınıf danışmanı</a:t>
            </a:r>
          </a:p>
          <a:p>
            <a:pPr marL="0" indent="0">
              <a:buNone/>
            </a:pPr>
            <a:r>
              <a:rPr lang="tr-TR" sz="2400" b="1" dirty="0"/>
              <a:t>    </a:t>
            </a:r>
            <a:r>
              <a:rPr lang="tr-TR" sz="2400" b="1" dirty="0">
                <a:solidFill>
                  <a:srgbClr val="FFFF00"/>
                </a:solidFill>
              </a:rPr>
              <a:t>Beyza YILMAZ</a:t>
            </a:r>
          </a:p>
          <a:p>
            <a:endParaRPr lang="tr-TR" sz="1400" b="1" dirty="0"/>
          </a:p>
          <a:p>
            <a:r>
              <a:rPr lang="tr-TR" sz="2400" b="1" dirty="0"/>
              <a:t>Sosyal Hizmet 1. Sınıf danışmanı </a:t>
            </a:r>
          </a:p>
          <a:p>
            <a:pPr marL="0" indent="0">
              <a:buNone/>
            </a:pPr>
            <a:r>
              <a:rPr lang="tr-TR" sz="2400" b="1" dirty="0"/>
              <a:t>    </a:t>
            </a:r>
            <a:r>
              <a:rPr lang="tr-TR" sz="2400" b="1" dirty="0">
                <a:solidFill>
                  <a:srgbClr val="FFFF00"/>
                </a:solidFill>
              </a:rPr>
              <a:t>Veysi BAYDAR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B528C36-BE44-B940-A77E-89F6E928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995892E-CAA9-5249-9CD2-C1D70574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83A1D9-A25C-AB47-A41C-CDF7D920E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F46F57A-17C2-FB4F-9A67-3CD0B2C5A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76" y="1003372"/>
            <a:ext cx="1441094" cy="1327897"/>
          </a:xfrm>
          <a:prstGeom prst="rect">
            <a:avLst/>
          </a:prstGeom>
        </p:spPr>
      </p:pic>
      <p:pic>
        <p:nvPicPr>
          <p:cNvPr id="8" name="İçerik Yer Tutucusu 6">
            <a:extLst>
              <a:ext uri="{FF2B5EF4-FFF2-40B4-BE49-F238E27FC236}">
                <a16:creationId xmlns:a16="http://schemas.microsoft.com/office/drawing/2014/main" id="{B003AC77-533F-6143-8EA4-565831AD3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248" y="2367587"/>
            <a:ext cx="1301523" cy="144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0FC4452-B395-4147-B622-C3AE68B31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996870"/>
            <a:ext cx="1441094" cy="148473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982EA0E-3FBD-1A45-B7E8-8BA7A3D7C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63" y="4859373"/>
            <a:ext cx="155278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76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8494EC-9E63-EC47-9B4B-FE58C607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hlinkClick r:id="rId2"/>
              </a:rPr>
              <a:t>Sınav Uygulama Esasları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93D5F41-CDE5-4D44-B12D-FC50167D6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828800"/>
            <a:ext cx="7198568" cy="4267200"/>
          </a:xfrm>
        </p:spPr>
        <p:txBody>
          <a:bodyPr/>
          <a:lstStyle/>
          <a:p>
            <a:r>
              <a:rPr lang="tr-TR" dirty="0"/>
              <a:t>Sınav Takvimi</a:t>
            </a:r>
          </a:p>
          <a:p>
            <a:r>
              <a:rPr lang="tr-TR" dirty="0"/>
              <a:t>Sınav Sonuçları</a:t>
            </a:r>
          </a:p>
          <a:p>
            <a:r>
              <a:rPr lang="tr-TR" dirty="0"/>
              <a:t>Sınav Sonuçları</a:t>
            </a:r>
          </a:p>
          <a:p>
            <a:r>
              <a:rPr lang="tr-TR" dirty="0"/>
              <a:t>Sınav Sonuçlarına İtiraz</a:t>
            </a:r>
          </a:p>
          <a:p>
            <a:endParaRPr lang="tr-TR" dirty="0"/>
          </a:p>
          <a:p>
            <a:r>
              <a:rPr lang="tr-TR" sz="2000" dirty="0"/>
              <a:t>http://</a:t>
            </a:r>
            <a:r>
              <a:rPr lang="tr-TR" sz="2000" dirty="0" err="1"/>
              <a:t>oidb.karabuk.edu.tr</a:t>
            </a:r>
            <a:r>
              <a:rPr lang="tr-TR" sz="2000" dirty="0"/>
              <a:t>/</a:t>
            </a:r>
            <a:r>
              <a:rPr lang="tr-TR" sz="2000" dirty="0" err="1"/>
              <a:t>yonetmenlik</a:t>
            </a:r>
            <a:r>
              <a:rPr lang="tr-TR" sz="2000" dirty="0"/>
              <a:t>/</a:t>
            </a:r>
            <a:r>
              <a:rPr lang="tr-TR" sz="2000" dirty="0" err="1"/>
              <a:t>egitim_ogretim_sinav.pdf</a:t>
            </a:r>
            <a:endParaRPr lang="tr-TR" sz="2000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D5CE531-DC31-B045-9566-95FC7C4A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90C1C61-993B-094D-BAF7-530555EC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42900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F380D75-B781-4E42-8E04-A1A1805B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43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F3A31C-2EB7-EB4B-A2CB-1547777E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604" y="332656"/>
            <a:ext cx="6324600" cy="1143000"/>
          </a:xfrm>
        </p:spPr>
        <p:txBody>
          <a:bodyPr/>
          <a:lstStyle/>
          <a:p>
            <a:r>
              <a:rPr lang="tr-TR" dirty="0">
                <a:ea typeface="Calibri"/>
                <a:cs typeface="Times New Roman"/>
              </a:rPr>
              <a:t>Sınavlar</a:t>
            </a:r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C7AA3F85-747B-474B-A087-C498053041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87624" y="1556792"/>
                <a:ext cx="7488832" cy="4267200"/>
              </a:xfrm>
            </p:spPr>
            <p:txBody>
              <a:bodyPr/>
              <a:lstStyle/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tr-TR" sz="2400" dirty="0"/>
                  <a:t>Vize 	Dönem İçinde 7. hafta ve sonrasında (%40)</a:t>
                </a:r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tr-TR" sz="2400" dirty="0"/>
                  <a:t>Final 	Dönem sonunda  (%60)</a:t>
                </a:r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tr-TR" sz="2400" dirty="0"/>
                  <a:t>Bütünleme	Finalden Sonra (%60)</a:t>
                </a:r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tr-TR" sz="2400" dirty="0"/>
                  <a:t>Mazeret sınavı Sadece Vize sınavından sonra (%40) </a:t>
                </a:r>
              </a:p>
              <a:p>
                <a:pPr marL="0" indent="0" algn="just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tr-TR" sz="2400" dirty="0">
                    <a:solidFill>
                      <a:srgbClr val="FFFF00"/>
                    </a:solidFill>
                  </a:rPr>
                  <a:t>Örneğin : A dersinin vize sınavından 70 aldınız ve final sınavından 90 aldınız. Dönem sonu not hesaplaması şu şekilde oluşmaktadır:</a:t>
                </a:r>
              </a:p>
              <a:p>
                <a:pPr marL="0" indent="0" algn="ctr"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tr-TR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tr-TR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tr-TR" sz="24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70</m:t>
                              </m:r>
                            </m:e>
                          </m:d>
                          <m:r>
                            <a:rPr lang="tr-TR" sz="2400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tr-TR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tr-TR" sz="24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0.4</m:t>
                              </m:r>
                            </m:e>
                          </m:d>
                        </m:e>
                      </m:d>
                      <m:r>
                        <a:rPr lang="tr-TR" sz="2400" i="1">
                          <a:solidFill>
                            <a:srgbClr val="FFFF00"/>
                          </a:solidFill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tr-TR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tr-TR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tr-TR" sz="24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90</m:t>
                              </m:r>
                            </m:e>
                          </m:d>
                          <m:r>
                            <a:rPr lang="tr-TR" sz="2400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tr-TR" sz="2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tr-TR" sz="24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0.6</m:t>
                              </m:r>
                            </m:e>
                          </m:d>
                        </m:e>
                      </m:d>
                      <m:r>
                        <a:rPr lang="tr-TR" sz="2400" i="1">
                          <a:solidFill>
                            <a:srgbClr val="FFFF00"/>
                          </a:solidFill>
                          <a:latin typeface="Cambria Math"/>
                        </a:rPr>
                        <m:t>=82 </m:t>
                      </m:r>
                      <m:r>
                        <a:rPr lang="tr-TR" sz="2400" i="1">
                          <a:solidFill>
                            <a:srgbClr val="FFFF00"/>
                          </a:solidFill>
                          <a:latin typeface="Cambria Math"/>
                        </a:rPr>
                        <m:t>𝑝𝑢𝑎𝑛</m:t>
                      </m:r>
                    </m:oMath>
                  </m:oMathPara>
                </a14:m>
                <a:endParaRPr lang="tr-TR" sz="1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İçerik Yer Tutucusu 2">
                <a:extLst>
                  <a:ext uri="{FF2B5EF4-FFF2-40B4-BE49-F238E27FC236}">
                    <a16:creationId xmlns:a16="http://schemas.microsoft.com/office/drawing/2014/main" id="{C7AA3F85-747B-474B-A087-C498053041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7624" y="1556792"/>
                <a:ext cx="7488832" cy="4267200"/>
              </a:xfrm>
              <a:blipFill>
                <a:blip r:embed="rId2"/>
                <a:stretch>
                  <a:fillRect l="-1356" t="-1187" r="-1186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1CC798E-4C3A-374E-84E7-8B049C1D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DC5F27A-6A5E-CE44-AB1B-4E25F442D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F132DF4-E70F-9B4E-961A-532A9467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62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C2C25B-7692-8E45-B915-FDDF6461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CE3A48-4231-784D-A70A-69232EDB1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1050F4B-E7DE-5547-8F7D-300246AAE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044598F-044C-2A4B-AA4F-B2EEDE87D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Hiçbirimiz, hepimiz kadar iyi olamayız.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9A01595-2933-5F4D-BCE7-374FB6D0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77CF11B-3442-C84B-BCA1-D7BEE8E2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49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638300" y="404664"/>
            <a:ext cx="6324600" cy="1143000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tr-TR" sz="3200" dirty="0">
                <a:solidFill>
                  <a:srgbClr val="FFFFFF"/>
                </a:solidFill>
                <a:ea typeface="+mn-ea"/>
                <a:cs typeface="+mn-cs"/>
              </a:rPr>
              <a:t>Soru- Cevap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1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29" y="700772"/>
            <a:ext cx="1700111" cy="1944216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03984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00772"/>
            <a:ext cx="1728192" cy="194421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96" y="700772"/>
            <a:ext cx="1572166" cy="1944216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874344" y="2769393"/>
            <a:ext cx="2267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Prof. Dr. Mustafa YAŞAR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(Rektör Yrd.)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3397982" y="2775235"/>
            <a:ext cx="2436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Prof. Dr. Mücahit COŞKUN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(Rektör Yrd.)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6303111" y="2777615"/>
            <a:ext cx="1883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Prof. Dr. İzzet AÇAR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(Rektör Yrd.)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3428702"/>
            <a:ext cx="1728193" cy="1872208"/>
          </a:xfrm>
          <a:prstGeom prst="rect">
            <a:avLst/>
          </a:prstGeom>
        </p:spPr>
      </p:pic>
      <p:sp>
        <p:nvSpPr>
          <p:cNvPr id="14" name="Metin kutusu 13"/>
          <p:cNvSpPr txBox="1"/>
          <p:nvPr/>
        </p:nvSpPr>
        <p:spPr>
          <a:xfrm>
            <a:off x="3832267" y="5431157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Lütfü KÖM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(Genel Sekreter)</a:t>
            </a:r>
          </a:p>
        </p:txBody>
      </p:sp>
    </p:spTree>
    <p:extLst>
      <p:ext uri="{BB962C8B-B14F-4D97-AF65-F5344CB8AC3E}">
        <p14:creationId xmlns:p14="http://schemas.microsoft.com/office/powerpoint/2010/main" val="3726215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676400" y="476672"/>
            <a:ext cx="6324600" cy="1143000"/>
          </a:xfrm>
        </p:spPr>
        <p:txBody>
          <a:bodyPr/>
          <a:lstStyle/>
          <a:p>
            <a:r>
              <a:rPr lang="tr-TR" dirty="0"/>
              <a:t>İl Emniyet Müdürlüğü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09700" y="1955361"/>
            <a:ext cx="6324600" cy="4267200"/>
          </a:xfrm>
        </p:spPr>
        <p:txBody>
          <a:bodyPr/>
          <a:lstStyle/>
          <a:p>
            <a:r>
              <a:rPr lang="tr-TR" dirty="0"/>
              <a:t>Uyuşturucu Madde Bağımlılığı ve Mücadele Yöntemleri Konulu Sunum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>
                <a:solidFill>
                  <a:srgbClr val="FFFFFF"/>
                </a:solidFill>
              </a:rPr>
              <a:t>25 Eylül 2019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429000" cy="45720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solidFill>
                  <a:srgbClr val="FFFFFF"/>
                </a:solidFill>
              </a:rPr>
              <a:t>Hiçbirimiz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hepimiz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kadar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iyi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olamayız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337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38300" y="1340768"/>
            <a:ext cx="6324600" cy="4267200"/>
          </a:xfrm>
        </p:spPr>
        <p:txBody>
          <a:bodyPr/>
          <a:lstStyle/>
          <a:p>
            <a:pPr marL="0" indent="0">
              <a:buNone/>
            </a:pPr>
            <a:endParaRPr lang="tr-TR" sz="4000" b="1" dirty="0"/>
          </a:p>
          <a:p>
            <a:r>
              <a:rPr lang="tr-TR" sz="4000" b="1" dirty="0"/>
              <a:t>Katıldığınız için Teşekkürler ;) </a:t>
            </a:r>
          </a:p>
          <a:p>
            <a:endParaRPr lang="tr-TR" sz="4000" b="1" dirty="0"/>
          </a:p>
          <a:p>
            <a:pPr marL="0" indent="0">
              <a:buNone/>
            </a:pPr>
            <a:r>
              <a:rPr lang="tr-TR" sz="2800" b="1" dirty="0">
                <a:solidFill>
                  <a:srgbClr val="FFFF00"/>
                </a:solidFill>
              </a:rPr>
              <a:t>İktisadi ve İdari Bilimler Fakültesi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31976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35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619672" y="86233"/>
            <a:ext cx="5256584" cy="606463"/>
          </a:xfrm>
        </p:spPr>
        <p:txBody>
          <a:bodyPr/>
          <a:lstStyle/>
          <a:p>
            <a:r>
              <a:rPr lang="tr-TR" dirty="0"/>
              <a:t>Fakülte Yönetimi</a:t>
            </a:r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3899"/>
            <a:ext cx="1952625" cy="2170202"/>
          </a:xfr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42900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82002"/>
            <a:ext cx="2156460" cy="2088232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60174"/>
            <a:ext cx="1835224" cy="2170202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2667991" y="2928298"/>
            <a:ext cx="31599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Prof. Dr. Abdullah KARAKAYA</a:t>
            </a:r>
          </a:p>
          <a:p>
            <a:pPr algn="ctr"/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(DEKAN)</a:t>
            </a:r>
            <a:endParaRPr lang="tr-TR" sz="1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126214" y="4572887"/>
            <a:ext cx="3016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Doç. Dr. Ersin MÜEZZİNOĞLU</a:t>
            </a:r>
          </a:p>
          <a:p>
            <a:pPr algn="ctr"/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(Dekan Yrd.)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5581489" y="4857486"/>
            <a:ext cx="29846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Dr. </a:t>
            </a:r>
            <a:r>
              <a:rPr lang="tr-TR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Öğr</a:t>
            </a:r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Üyesi Murat TUNÇBİLEK</a:t>
            </a:r>
          </a:p>
          <a:p>
            <a:pPr algn="ctr"/>
            <a:r>
              <a:rPr lang="tr-TR" sz="1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(Dekan Yrd.)</a:t>
            </a:r>
          </a:p>
        </p:txBody>
      </p:sp>
      <p:pic>
        <p:nvPicPr>
          <p:cNvPr id="15" name="Picture 2" descr="http://iibf.karabuk.edu.tr/yuklenen/resimler/12641820165074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6" y="3550233"/>
            <a:ext cx="1728192" cy="213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etin kutusu 15"/>
          <p:cNvSpPr txBox="1"/>
          <p:nvPr/>
        </p:nvSpPr>
        <p:spPr>
          <a:xfrm>
            <a:off x="3264436" y="572518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Sami DEMİRTAŞ</a:t>
            </a:r>
          </a:p>
          <a:p>
            <a:pPr algn="ctr"/>
            <a:r>
              <a:rPr lang="tr-T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(Fakülte Sekreteri)</a:t>
            </a:r>
          </a:p>
        </p:txBody>
      </p:sp>
    </p:spTree>
    <p:extLst>
      <p:ext uri="{BB962C8B-B14F-4D97-AF65-F5344CB8AC3E}">
        <p14:creationId xmlns:p14="http://schemas.microsoft.com/office/powerpoint/2010/main" val="404679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671250"/>
          </a:xfrm>
        </p:spPr>
        <p:txBody>
          <a:bodyPr/>
          <a:lstStyle/>
          <a:p>
            <a:r>
              <a:rPr lang="tr-TR" dirty="0"/>
              <a:t>İktisat Bölümü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60804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8" name="Metin kutusu 17"/>
          <p:cNvSpPr txBox="1"/>
          <p:nvPr/>
        </p:nvSpPr>
        <p:spPr>
          <a:xfrm>
            <a:off x="5336841" y="3049733"/>
            <a:ext cx="2322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Prof. Dr. Levent AYTEMİZ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67370" y="3096064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Doç. Dr. Hüseyin KARAMELİKLİ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(Bölüm Başkanı)</a:t>
            </a:r>
          </a:p>
        </p:txBody>
      </p:sp>
      <p:sp>
        <p:nvSpPr>
          <p:cNvPr id="19" name="Dikdörtgen 18"/>
          <p:cNvSpPr/>
          <p:nvPr/>
        </p:nvSpPr>
        <p:spPr>
          <a:xfrm flipH="1">
            <a:off x="5194616" y="5815043"/>
            <a:ext cx="2843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Doç. Dr. Hayrettin KESGİNGÖZ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72" y="1054754"/>
            <a:ext cx="2016225" cy="179876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99" y="3760091"/>
            <a:ext cx="2152601" cy="1850002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3" y="1109317"/>
            <a:ext cx="1872208" cy="1762997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76" y="3760091"/>
            <a:ext cx="1872208" cy="1850002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698364" y="5815043"/>
            <a:ext cx="2853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Abdulkadir ATAR</a:t>
            </a:r>
          </a:p>
          <a:p>
            <a:pPr algn="ctr"/>
            <a:r>
              <a:rPr lang="tr-TR" sz="1400" dirty="0">
                <a:solidFill>
                  <a:schemeClr val="tx1"/>
                </a:solidFill>
              </a:rPr>
              <a:t>(Bölüm Bşk. Yrd.)</a:t>
            </a:r>
          </a:p>
        </p:txBody>
      </p:sp>
    </p:spTree>
    <p:extLst>
      <p:ext uri="{BB962C8B-B14F-4D97-AF65-F5344CB8AC3E}">
        <p14:creationId xmlns:p14="http://schemas.microsoft.com/office/powerpoint/2010/main" val="3079890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48000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82073"/>
            <a:ext cx="1656184" cy="184792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3151414" y="3495959"/>
            <a:ext cx="234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Ali KONAK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04" y="1282073"/>
            <a:ext cx="1693168" cy="1847920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5940152" y="3495960"/>
            <a:ext cx="3422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</a:t>
            </a:r>
            <a:r>
              <a:rPr lang="tr-TR" sz="1400" dirty="0" err="1">
                <a:solidFill>
                  <a:schemeClr val="tx1"/>
                </a:solidFill>
              </a:rPr>
              <a:t>Marziye</a:t>
            </a:r>
            <a:r>
              <a:rPr lang="tr-TR" sz="1400" dirty="0">
                <a:solidFill>
                  <a:schemeClr val="tx1"/>
                </a:solidFill>
              </a:rPr>
              <a:t> MEMMEDLİ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1" y="1295231"/>
            <a:ext cx="1870009" cy="1847920"/>
          </a:xfrm>
          <a:prstGeom prst="rect">
            <a:avLst/>
          </a:prstGeom>
        </p:spPr>
      </p:pic>
      <p:sp>
        <p:nvSpPr>
          <p:cNvPr id="16" name="Dikdörtgen 15"/>
          <p:cNvSpPr/>
          <p:nvPr/>
        </p:nvSpPr>
        <p:spPr>
          <a:xfrm>
            <a:off x="264390" y="3495959"/>
            <a:ext cx="2529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Dr. </a:t>
            </a:r>
            <a:r>
              <a:rPr lang="tr-TR" sz="1400" dirty="0" err="1">
                <a:solidFill>
                  <a:schemeClr val="tx1"/>
                </a:solidFill>
              </a:rPr>
              <a:t>Öğr</a:t>
            </a:r>
            <a:r>
              <a:rPr lang="tr-TR" sz="1400" dirty="0">
                <a:solidFill>
                  <a:schemeClr val="tx1"/>
                </a:solidFill>
              </a:rPr>
              <a:t>. Üyesi Ahmet OĞUZ</a:t>
            </a:r>
          </a:p>
        </p:txBody>
      </p:sp>
    </p:spTree>
    <p:extLst>
      <p:ext uri="{BB962C8B-B14F-4D97-AF65-F5344CB8AC3E}">
        <p14:creationId xmlns:p14="http://schemas.microsoft.com/office/powerpoint/2010/main" val="904060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09700" y="293601"/>
            <a:ext cx="6324600" cy="527720"/>
          </a:xfrm>
        </p:spPr>
        <p:txBody>
          <a:bodyPr/>
          <a:lstStyle/>
          <a:p>
            <a:r>
              <a:rPr lang="tr-TR" dirty="0"/>
              <a:t>Araştırma Görevlileri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25 Eylül 2019</a:t>
            </a:r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124199" y="6248400"/>
            <a:ext cx="3103985" cy="4572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Hiçbirimiz</a:t>
            </a:r>
            <a:r>
              <a:rPr lang="en-US" dirty="0"/>
              <a:t>,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olamayız</a:t>
            </a:r>
            <a:r>
              <a:rPr lang="en-US" dirty="0"/>
              <a:t>.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0F4B3-3FBA-4DFD-A955-0E868E381F9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9" name="İçerik Yer Tutucusu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10" y="1229124"/>
            <a:ext cx="1649412" cy="1655763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4" y="1228703"/>
            <a:ext cx="1552836" cy="1656184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676607" y="3136661"/>
            <a:ext cx="24475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Dr. Murat ERGÜL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3230323" y="3136661"/>
            <a:ext cx="2563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Ali Rauf KARATAŞ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32" y="1228703"/>
            <a:ext cx="1552836" cy="1656184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6126669" y="3146945"/>
            <a:ext cx="21663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>
                <a:solidFill>
                  <a:schemeClr val="tx1"/>
                </a:solidFill>
              </a:rPr>
              <a:t>Arş. Gör. Tuğçe OLCAY</a:t>
            </a:r>
          </a:p>
        </p:txBody>
      </p:sp>
    </p:spTree>
    <p:extLst>
      <p:ext uri="{BB962C8B-B14F-4D97-AF65-F5344CB8AC3E}">
        <p14:creationId xmlns:p14="http://schemas.microsoft.com/office/powerpoint/2010/main" val="345071472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3333"/>
      </a:dk1>
      <a:lt1>
        <a:srgbClr val="FFFFFF"/>
      </a:lt1>
      <a:dk2>
        <a:srgbClr val="3366FF"/>
      </a:dk2>
      <a:lt2>
        <a:srgbClr val="FFFFFF"/>
      </a:lt2>
      <a:accent1>
        <a:srgbClr val="DDDDDD"/>
      </a:accent1>
      <a:accent2>
        <a:srgbClr val="FFCC00"/>
      </a:accent2>
      <a:accent3>
        <a:srgbClr val="ADB8FF"/>
      </a:accent3>
      <a:accent4>
        <a:srgbClr val="DADADA"/>
      </a:accent4>
      <a:accent5>
        <a:srgbClr val="EBEBEB"/>
      </a:accent5>
      <a:accent6>
        <a:srgbClr val="E7B900"/>
      </a:accent6>
      <a:hlink>
        <a:srgbClr val="66FFFF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FFFFFF"/>
        </a:dk1>
        <a:lt1>
          <a:srgbClr val="FFFFFF"/>
        </a:lt1>
        <a:dk2>
          <a:srgbClr val="FFFFFF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3333"/>
        </a:dk1>
        <a:lt1>
          <a:srgbClr val="FFFFFF"/>
        </a:lt1>
        <a:dk2>
          <a:srgbClr val="3366FF"/>
        </a:dk2>
        <a:lt2>
          <a:srgbClr val="FFFFFF"/>
        </a:lt2>
        <a:accent1>
          <a:srgbClr val="DDDDDD"/>
        </a:accent1>
        <a:accent2>
          <a:srgbClr val="FFCC00"/>
        </a:accent2>
        <a:accent3>
          <a:srgbClr val="ADB8FF"/>
        </a:accent3>
        <a:accent4>
          <a:srgbClr val="DADADA"/>
        </a:accent4>
        <a:accent5>
          <a:srgbClr val="EBEBEB"/>
        </a:accent5>
        <a:accent6>
          <a:srgbClr val="E7B900"/>
        </a:accent6>
        <a:hlink>
          <a:srgbClr val="66FFFF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PF150</Template>
  <TotalTime>6590</TotalTime>
  <Words>1529</Words>
  <Application>Microsoft Macintosh PowerPoint</Application>
  <PresentationFormat>Ekran Gösterisi (4:3)</PresentationFormat>
  <Paragraphs>374</Paragraphs>
  <Slides>51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51</vt:i4>
      </vt:variant>
    </vt:vector>
  </HeadingPairs>
  <TitlesOfParts>
    <vt:vector size="57" baseType="lpstr">
      <vt:lpstr>Arial</vt:lpstr>
      <vt:lpstr>Calibri</vt:lpstr>
      <vt:lpstr>Cambria Math</vt:lpstr>
      <vt:lpstr>Times New Roman</vt:lpstr>
      <vt:lpstr>Verdana</vt:lpstr>
      <vt:lpstr>Default Design</vt:lpstr>
      <vt:lpstr>ORYANTASYON PROGRAMI</vt:lpstr>
      <vt:lpstr>PowerPoint Sunusu</vt:lpstr>
      <vt:lpstr>SUNU PLANI</vt:lpstr>
      <vt:lpstr>Üniversite Yönetimi</vt:lpstr>
      <vt:lpstr>PowerPoint Sunusu</vt:lpstr>
      <vt:lpstr>Fakülte Yönetimi</vt:lpstr>
      <vt:lpstr>İktisat Bölümü</vt:lpstr>
      <vt:lpstr>PowerPoint Sunusu</vt:lpstr>
      <vt:lpstr>Araştırma Görevlileri</vt:lpstr>
      <vt:lpstr>PowerPoint Sunusu</vt:lpstr>
      <vt:lpstr>İşletme Bölümü</vt:lpstr>
      <vt:lpstr>Araştırma Görevlileri</vt:lpstr>
      <vt:lpstr>Siyaset Bilimi ve Kamu Yönetimi Bölümü</vt:lpstr>
      <vt:lpstr>PowerPoint Sunusu</vt:lpstr>
      <vt:lpstr>Araştırma Görevlileri</vt:lpstr>
      <vt:lpstr>PowerPoint Sunusu</vt:lpstr>
      <vt:lpstr>Uluslararası İlişkiler Bölümü</vt:lpstr>
      <vt:lpstr>PowerPoint Sunusu</vt:lpstr>
      <vt:lpstr>PowerPoint Sunusu</vt:lpstr>
      <vt:lpstr>Araştırma Görevlileri</vt:lpstr>
      <vt:lpstr>PowerPoint Sunusu</vt:lpstr>
      <vt:lpstr>Sosyal Hizmet Bölümü</vt:lpstr>
      <vt:lpstr>Araştırma Görevlileri</vt:lpstr>
      <vt:lpstr>Yönetim Bilişim Sistemleri Bölümü</vt:lpstr>
      <vt:lpstr>İdari Personel</vt:lpstr>
      <vt:lpstr>PowerPoint Sunusu</vt:lpstr>
      <vt:lpstr>PowerPoint Sunusu</vt:lpstr>
      <vt:lpstr>Öğrenim Süreci ve İşleyişi</vt:lpstr>
      <vt:lpstr>Akademik Takvim  </vt:lpstr>
      <vt:lpstr>Yönetmelikler</vt:lpstr>
      <vt:lpstr>Kbuzem</vt:lpstr>
      <vt:lpstr>İlk giriş sayfası</vt:lpstr>
      <vt:lpstr>PowerPoint Sunusu</vt:lpstr>
      <vt:lpstr>Üniversite Web Sayfası</vt:lpstr>
      <vt:lpstr>PowerPoint Sunusu</vt:lpstr>
      <vt:lpstr>Fakülte Sayfası</vt:lpstr>
      <vt:lpstr>Bölüm Sayfaları</vt:lpstr>
      <vt:lpstr>Fakültemiz Öğrenci Yaş-Cinsiyet Dağılımı</vt:lpstr>
      <vt:lpstr>Uluslararası Öğrencilerin Geldikleri Ülkeler</vt:lpstr>
      <vt:lpstr>Önemli Yerler </vt:lpstr>
      <vt:lpstr>İletişim Yöntemi </vt:lpstr>
      <vt:lpstr>Akademik Unvanlar (Öğretim Elemanları)</vt:lpstr>
      <vt:lpstr>İdari Unvanlar </vt:lpstr>
      <vt:lpstr>İletişimde Öncelik Sırası</vt:lpstr>
      <vt:lpstr>Danışmanlık</vt:lpstr>
      <vt:lpstr>Sınav Uygulama Esasları</vt:lpstr>
      <vt:lpstr>Sınavlar</vt:lpstr>
      <vt:lpstr>PowerPoint Sunusu</vt:lpstr>
      <vt:lpstr>Soru- Cevap</vt:lpstr>
      <vt:lpstr>İl Emniyet Müdürlüğü</vt:lpstr>
      <vt:lpstr>PowerPoint Sunusu</vt:lpstr>
    </vt:vector>
  </TitlesOfParts>
  <Company>zkü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gmuat</dc:creator>
  <cp:lastModifiedBy>Yusuf Mehmet AKAY</cp:lastModifiedBy>
  <cp:revision>1322</cp:revision>
  <cp:lastPrinted>2012-03-05T12:27:14Z</cp:lastPrinted>
  <dcterms:created xsi:type="dcterms:W3CDTF">2005-06-21T08:59:43Z</dcterms:created>
  <dcterms:modified xsi:type="dcterms:W3CDTF">2019-09-24T17:28:16Z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TC010730991033</vt:lpwstr>
  </property>
</Properties>
</file>